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12" r:id="rId2"/>
    <p:sldId id="291" r:id="rId3"/>
    <p:sldId id="416" r:id="rId4"/>
    <p:sldId id="335" r:id="rId5"/>
    <p:sldId id="413" r:id="rId6"/>
    <p:sldId id="293" r:id="rId7"/>
    <p:sldId id="292" r:id="rId8"/>
    <p:sldId id="334" r:id="rId9"/>
    <p:sldId id="414" r:id="rId10"/>
    <p:sldId id="294" r:id="rId11"/>
    <p:sldId id="336" r:id="rId12"/>
    <p:sldId id="295" r:id="rId13"/>
    <p:sldId id="315" r:id="rId14"/>
    <p:sldId id="400" r:id="rId15"/>
    <p:sldId id="338" r:id="rId16"/>
    <p:sldId id="417" r:id="rId17"/>
    <p:sldId id="328" r:id="rId18"/>
    <p:sldId id="330" r:id="rId19"/>
    <p:sldId id="418" r:id="rId20"/>
    <p:sldId id="419" r:id="rId21"/>
    <p:sldId id="422" r:id="rId22"/>
    <p:sldId id="421" r:id="rId23"/>
    <p:sldId id="296" r:id="rId24"/>
    <p:sldId id="32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</a:t>
            </a: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Будова мозочка.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Четвертий 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шлуночок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мозку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636912"/>
            <a:ext cx="4248472" cy="3970318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/>
              <a:t>План</a:t>
            </a:r>
            <a:r>
              <a:rPr lang="uk-UA" sz="2800" b="1" i="1" u="sng" dirty="0" smtClean="0"/>
              <a:t>:</a:t>
            </a:r>
            <a:endParaRPr lang="ru-RU" sz="2800" b="1" u="sng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dirty="0"/>
              <a:t>Топографія, будова і функції мозочка.</a:t>
            </a:r>
            <a:endParaRPr lang="ru-RU" sz="28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dirty="0"/>
              <a:t>Топографія і будова четвертого шлуночка та ромбоподібної ямки.</a:t>
            </a:r>
            <a:endParaRPr lang="ru-RU" sz="28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dirty="0"/>
              <a:t>Проекція ядер черепних нервів на ромбоподібну ямку. </a:t>
            </a:r>
            <a:endParaRPr lang="ru-RU" sz="2800" b="1" dirty="0"/>
          </a:p>
        </p:txBody>
      </p:sp>
      <p:pic>
        <p:nvPicPr>
          <p:cNvPr id="4" name="Picture 2" descr="https://cf.ppt-online.org/files/slide/p/pBmlyPOsb293VhCqZkLwgjUHfYMxFa61QNvidW/slide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" t="2866" r="51869" b="25234"/>
          <a:stretch/>
        </p:blipFill>
        <p:spPr bwMode="auto">
          <a:xfrm>
            <a:off x="179512" y="1927076"/>
            <a:ext cx="4213078" cy="49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6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atomija_sapin_3/1_files/mb4_08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1" y="3068960"/>
            <a:ext cx="5048885" cy="37880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87616" y="3068960"/>
            <a:ext cx="3312368" cy="369331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/>
              <a:t>Будова кори мозочка (схема): </a:t>
            </a:r>
          </a:p>
          <a:p>
            <a:r>
              <a:rPr lang="uk-UA" dirty="0" smtClean="0"/>
              <a:t>1 - молекулярний шар; </a:t>
            </a:r>
          </a:p>
          <a:p>
            <a:r>
              <a:rPr lang="uk-UA" dirty="0" smtClean="0"/>
              <a:t>2 - шар грушовидних нейронів; </a:t>
            </a:r>
          </a:p>
          <a:p>
            <a:r>
              <a:rPr lang="uk-UA" dirty="0" smtClean="0"/>
              <a:t>3 - зернистий шар; </a:t>
            </a:r>
          </a:p>
          <a:p>
            <a:r>
              <a:rPr lang="uk-UA" dirty="0" smtClean="0"/>
              <a:t>4 - біла речовина; </a:t>
            </a:r>
          </a:p>
          <a:p>
            <a:r>
              <a:rPr lang="uk-UA" dirty="0" smtClean="0"/>
              <a:t>5 - </a:t>
            </a:r>
            <a:r>
              <a:rPr lang="uk-UA" dirty="0" err="1" smtClean="0"/>
              <a:t>гліальна</a:t>
            </a:r>
            <a:r>
              <a:rPr lang="uk-UA" dirty="0" smtClean="0"/>
              <a:t> клітина; </a:t>
            </a:r>
          </a:p>
          <a:p>
            <a:r>
              <a:rPr lang="uk-UA" dirty="0" smtClean="0"/>
              <a:t>6 - велика нервова клітина - зерно (клітина Гольджі); </a:t>
            </a:r>
          </a:p>
          <a:p>
            <a:r>
              <a:rPr lang="uk-UA" dirty="0" smtClean="0"/>
              <a:t>7 - </a:t>
            </a:r>
            <a:r>
              <a:rPr lang="uk-UA" dirty="0" err="1" smtClean="0"/>
              <a:t>корзинчата</a:t>
            </a:r>
            <a:r>
              <a:rPr lang="uk-UA" dirty="0" smtClean="0"/>
              <a:t> нервова клітина; </a:t>
            </a:r>
          </a:p>
          <a:p>
            <a:r>
              <a:rPr lang="uk-UA" dirty="0" smtClean="0"/>
              <a:t>8 - малі </a:t>
            </a:r>
            <a:r>
              <a:rPr lang="uk-UA" dirty="0" err="1" smtClean="0"/>
              <a:t>нейроциті</a:t>
            </a:r>
            <a:r>
              <a:rPr lang="uk-UA" dirty="0" smtClean="0"/>
              <a:t> - зерна; </a:t>
            </a:r>
          </a:p>
          <a:p>
            <a:r>
              <a:rPr lang="uk-UA" dirty="0" smtClean="0"/>
              <a:t>9 - </a:t>
            </a:r>
            <a:r>
              <a:rPr lang="uk-UA" dirty="0" err="1" smtClean="0"/>
              <a:t>гангліозна</a:t>
            </a:r>
            <a:r>
              <a:rPr lang="uk-UA" dirty="0" smtClean="0"/>
              <a:t> нервова клітина (</a:t>
            </a:r>
            <a:r>
              <a:rPr lang="uk-UA" dirty="0" err="1" smtClean="0"/>
              <a:t>клітина</a:t>
            </a:r>
            <a:r>
              <a:rPr lang="uk-UA" dirty="0" smtClean="0"/>
              <a:t> </a:t>
            </a:r>
            <a:r>
              <a:rPr lang="uk-UA" dirty="0" err="1" smtClean="0"/>
              <a:t>Пуркіньє</a:t>
            </a:r>
            <a:r>
              <a:rPr lang="uk-UA" dirty="0" smtClean="0"/>
              <a:t>); </a:t>
            </a:r>
          </a:p>
          <a:p>
            <a:r>
              <a:rPr lang="uk-UA" dirty="0" smtClean="0"/>
              <a:t>10 - астроцит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82047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Сіра речовина </a:t>
            </a:r>
            <a:r>
              <a:rPr lang="uk-UA" dirty="0" smtClean="0"/>
              <a:t>формує кору </a:t>
            </a:r>
            <a:r>
              <a:rPr lang="uk-UA" dirty="0"/>
              <a:t>мозочка і парні ядра </a:t>
            </a:r>
            <a:r>
              <a:rPr lang="uk-UA" dirty="0" smtClean="0"/>
              <a:t>мозочка.</a:t>
            </a:r>
            <a:endParaRPr lang="uk-UA" b="1" dirty="0" smtClean="0"/>
          </a:p>
          <a:p>
            <a:r>
              <a:rPr lang="uk-UA" b="1" dirty="0" smtClean="0"/>
              <a:t>Кора </a:t>
            </a:r>
            <a:r>
              <a:rPr lang="uk-UA" b="1" dirty="0"/>
              <a:t>мозочка </a:t>
            </a:r>
            <a:r>
              <a:rPr lang="uk-UA" dirty="0"/>
              <a:t>складається із сірої речовини товщиною 1-2,5 мм. </a:t>
            </a:r>
            <a:endParaRPr lang="uk-UA" dirty="0" smtClean="0"/>
          </a:p>
          <a:p>
            <a:r>
              <a:rPr lang="uk-UA" b="1" u="sng" dirty="0" smtClean="0"/>
              <a:t>У </a:t>
            </a:r>
            <a:r>
              <a:rPr lang="uk-UA" b="1" u="sng" dirty="0"/>
              <a:t>корі розрізняють три шари</a:t>
            </a:r>
            <a:r>
              <a:rPr lang="uk-UA" b="1" dirty="0"/>
              <a:t>:</a:t>
            </a:r>
            <a:r>
              <a:rPr lang="uk-UA" dirty="0"/>
              <a:t> </a:t>
            </a: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/>
              <a:t>зовнішній </a:t>
            </a:r>
            <a:r>
              <a:rPr lang="uk-UA" dirty="0"/>
              <a:t>- </a:t>
            </a:r>
            <a:r>
              <a:rPr lang="uk-UA" i="1" dirty="0"/>
              <a:t>молекулярний (</a:t>
            </a:r>
            <a:r>
              <a:rPr lang="uk-UA" i="1" dirty="0" err="1"/>
              <a:t>stratum</a:t>
            </a:r>
            <a:r>
              <a:rPr lang="uk-UA" i="1" dirty="0"/>
              <a:t> </a:t>
            </a:r>
            <a:r>
              <a:rPr lang="uk-UA" i="1" dirty="0" err="1"/>
              <a:t>moleculare</a:t>
            </a:r>
            <a:r>
              <a:rPr lang="uk-UA" i="1" dirty="0"/>
              <a:t>)</a:t>
            </a:r>
            <a:r>
              <a:rPr lang="uk-UA" dirty="0"/>
              <a:t>; </a:t>
            </a: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/>
              <a:t>середній </a:t>
            </a:r>
            <a:r>
              <a:rPr lang="uk-UA" dirty="0"/>
              <a:t>- шар грушоподібних нейронів </a:t>
            </a:r>
            <a:r>
              <a:rPr lang="uk-UA" i="1" dirty="0"/>
              <a:t>(</a:t>
            </a:r>
            <a:r>
              <a:rPr lang="uk-UA" i="1" dirty="0" err="1"/>
              <a:t>гангліонарний</a:t>
            </a:r>
            <a:r>
              <a:rPr lang="uk-UA" i="1" dirty="0"/>
              <a:t>) (</a:t>
            </a:r>
            <a:r>
              <a:rPr lang="uk-UA" i="1" dirty="0" err="1"/>
              <a:t>stratum</a:t>
            </a:r>
            <a:r>
              <a:rPr lang="uk-UA" i="1" dirty="0"/>
              <a:t> </a:t>
            </a:r>
            <a:r>
              <a:rPr lang="uk-UA" i="1" dirty="0" err="1"/>
              <a:t>ganglionare</a:t>
            </a:r>
            <a:r>
              <a:rPr lang="uk-UA" i="1" dirty="0"/>
              <a:t>)</a:t>
            </a:r>
            <a:r>
              <a:rPr lang="uk-UA" dirty="0"/>
              <a:t>; </a:t>
            </a: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/>
              <a:t>внутрішній</a:t>
            </a:r>
            <a:r>
              <a:rPr lang="uk-UA" dirty="0"/>
              <a:t>, утворений великими клітинами </a:t>
            </a:r>
            <a:r>
              <a:rPr lang="uk-UA" dirty="0" smtClean="0"/>
              <a:t> - </a:t>
            </a:r>
            <a:r>
              <a:rPr lang="uk-UA" i="1" dirty="0" smtClean="0"/>
              <a:t>зернистий </a:t>
            </a:r>
            <a:r>
              <a:rPr lang="uk-UA" i="1" dirty="0"/>
              <a:t>шар (</a:t>
            </a:r>
            <a:r>
              <a:rPr lang="uk-UA" i="1" dirty="0" err="1"/>
              <a:t>stratum</a:t>
            </a:r>
            <a:r>
              <a:rPr lang="uk-UA" i="1" dirty="0"/>
              <a:t> </a:t>
            </a:r>
            <a:r>
              <a:rPr lang="uk-UA" i="1" dirty="0" err="1"/>
              <a:t>granulosum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2820"/>
            <a:ext cx="91440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Сіра </a:t>
            </a:r>
            <a:r>
              <a:rPr lang="uk-UA" sz="6000" b="1" dirty="0"/>
              <a:t>речовина мозочка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597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Ð´ÑÐ° Ð¼Ð¾Ð·Ð¶ÐµÑÐºÐ°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48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1753" y="1556792"/>
            <a:ext cx="3864743" cy="40934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У товщі білої речовини є скупчення сірої речовини - парні ядра. Найбільше </a:t>
            </a:r>
            <a:r>
              <a:rPr lang="uk-UA" sz="2000" b="1" i="1" dirty="0"/>
              <a:t>зубчасте ядро (</a:t>
            </a:r>
            <a:r>
              <a:rPr lang="uk-UA" sz="2000" b="1" i="1" dirty="0" err="1"/>
              <a:t>nucleus</a:t>
            </a:r>
            <a:r>
              <a:rPr lang="uk-UA" sz="2000" b="1" i="1" dirty="0"/>
              <a:t> </a:t>
            </a:r>
            <a:r>
              <a:rPr lang="uk-UA" sz="2000" b="1" i="1" dirty="0" err="1"/>
              <a:t>dentatus</a:t>
            </a:r>
            <a:r>
              <a:rPr lang="uk-UA" sz="2000" b="1" i="1" dirty="0"/>
              <a:t>)</a:t>
            </a:r>
            <a:r>
              <a:rPr lang="uk-UA" sz="2000" b="1" dirty="0"/>
              <a:t> </a:t>
            </a:r>
            <a:r>
              <a:rPr lang="uk-UA" sz="2000" dirty="0"/>
              <a:t>розташоване </a:t>
            </a:r>
            <a:r>
              <a:rPr lang="uk-UA" sz="2000" dirty="0" err="1"/>
              <a:t>латерально</a:t>
            </a:r>
            <a:r>
              <a:rPr lang="uk-UA" sz="2000" dirty="0"/>
              <a:t> в межах півкулі мозочка. </a:t>
            </a:r>
            <a:r>
              <a:rPr lang="uk-UA" sz="2000" dirty="0" err="1"/>
              <a:t>Медіальніше</a:t>
            </a:r>
            <a:r>
              <a:rPr lang="uk-UA" sz="2000" dirty="0"/>
              <a:t> зубчастого ядра, в білій речовині черв'яка розташовуються </a:t>
            </a:r>
            <a:r>
              <a:rPr lang="uk-UA" sz="2000" b="1" i="1" dirty="0" err="1"/>
              <a:t>пробкоподібне</a:t>
            </a:r>
            <a:r>
              <a:rPr lang="uk-UA" sz="2000" b="1" i="1" dirty="0"/>
              <a:t> ядро (</a:t>
            </a:r>
            <a:r>
              <a:rPr lang="uk-UA" sz="2000" b="1" i="1" dirty="0" err="1"/>
              <a:t>nucleus</a:t>
            </a:r>
            <a:r>
              <a:rPr lang="uk-UA" sz="2000" b="1" i="1" dirty="0"/>
              <a:t> </a:t>
            </a:r>
            <a:r>
              <a:rPr lang="uk-UA" sz="2000" b="1" i="1" dirty="0" err="1"/>
              <a:t>emboliformis</a:t>
            </a:r>
            <a:r>
              <a:rPr lang="uk-UA" sz="2000" b="1" i="1" dirty="0"/>
              <a:t>)</a:t>
            </a:r>
            <a:r>
              <a:rPr lang="uk-UA" sz="2000" dirty="0"/>
              <a:t>, ще </a:t>
            </a:r>
            <a:r>
              <a:rPr lang="uk-UA" sz="2000" dirty="0" err="1"/>
              <a:t>медіальніше</a:t>
            </a:r>
            <a:r>
              <a:rPr lang="uk-UA" sz="2000" dirty="0"/>
              <a:t> - </a:t>
            </a:r>
            <a:r>
              <a:rPr lang="uk-UA" sz="2000" b="1" i="1" dirty="0"/>
              <a:t>кулясте ядро (</a:t>
            </a:r>
            <a:r>
              <a:rPr lang="uk-UA" sz="2000" b="1" i="1" dirty="0" err="1"/>
              <a:t>nucleus</a:t>
            </a:r>
            <a:r>
              <a:rPr lang="uk-UA" sz="2000" b="1" i="1" dirty="0"/>
              <a:t> </a:t>
            </a:r>
            <a:r>
              <a:rPr lang="uk-UA" sz="2000" b="1" i="1" dirty="0" err="1"/>
              <a:t>globosus</a:t>
            </a:r>
            <a:r>
              <a:rPr lang="uk-UA" sz="2000" b="1" i="1" dirty="0"/>
              <a:t>)</a:t>
            </a:r>
            <a:r>
              <a:rPr lang="uk-UA" sz="2000" dirty="0"/>
              <a:t>, найбільш </a:t>
            </a:r>
            <a:r>
              <a:rPr lang="uk-UA" sz="2000" dirty="0" err="1"/>
              <a:t>медіально</a:t>
            </a:r>
            <a:r>
              <a:rPr lang="uk-UA" sz="2000" dirty="0"/>
              <a:t> знаходиться </a:t>
            </a:r>
            <a:r>
              <a:rPr lang="uk-UA" sz="2000" b="1" i="1" dirty="0"/>
              <a:t>ядро шатра (</a:t>
            </a:r>
            <a:r>
              <a:rPr lang="uk-UA" sz="2000" b="1" i="1" dirty="0" err="1"/>
              <a:t>nucleus</a:t>
            </a:r>
            <a:r>
              <a:rPr lang="uk-UA" sz="2000" b="1" i="1" dirty="0"/>
              <a:t> </a:t>
            </a:r>
            <a:r>
              <a:rPr lang="uk-UA" sz="2000" b="1" i="1" dirty="0" err="1"/>
              <a:t>fastigii</a:t>
            </a:r>
            <a:r>
              <a:rPr lang="uk-UA" sz="2000" b="1" i="1" dirty="0"/>
              <a:t>)</a:t>
            </a:r>
            <a:r>
              <a:rPr lang="uk-UA" sz="2000" dirty="0"/>
              <a:t>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Ядра мозочка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211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Ð°ÑÑÐ¸Ð½ÐºÐ¸ Ð¿Ð¾ Ð·Ð°Ð¿ÑÐ¾ÑÑ Ð¿ÑÐ¾Ð´Ð¾Ð»Ð³Ð¾Ð²Ð°ÑÑÐ¹ Ð¼Ð¾Ð·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" y="620688"/>
            <a:ext cx="508634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2569" y="620688"/>
            <a:ext cx="3923927" cy="50783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dirty="0"/>
              <a:t>Порожниною </a:t>
            </a:r>
            <a:r>
              <a:rPr lang="uk-UA" dirty="0" smtClean="0"/>
              <a:t>відділів заднього мозку </a:t>
            </a:r>
            <a:r>
              <a:rPr lang="uk-UA" dirty="0"/>
              <a:t>є </a:t>
            </a:r>
            <a:r>
              <a:rPr lang="uk-UA" i="1" dirty="0"/>
              <a:t>IV </a:t>
            </a:r>
            <a:r>
              <a:rPr lang="uk-UA" i="1" dirty="0" smtClean="0"/>
              <a:t>шлуночок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Дно </a:t>
            </a:r>
            <a:r>
              <a:rPr lang="uk-UA" dirty="0"/>
              <a:t>IV шлуночка утворено дорсальною поверхнею моста і довгастого мозку. </a:t>
            </a:r>
            <a:endParaRPr lang="uk-UA" dirty="0" smtClean="0"/>
          </a:p>
          <a:p>
            <a:r>
              <a:rPr lang="uk-UA" dirty="0" smtClean="0"/>
              <a:t>Тонка </a:t>
            </a:r>
            <a:r>
              <a:rPr lang="uk-UA" dirty="0"/>
              <a:t>пластинка білої речовини, яка тягнеться від мозочка до </a:t>
            </a:r>
            <a:r>
              <a:rPr lang="uk-UA" dirty="0" smtClean="0"/>
              <a:t>покришки </a:t>
            </a:r>
            <a:r>
              <a:rPr lang="uk-UA" dirty="0"/>
              <a:t>середнього мозку, отримала назву </a:t>
            </a:r>
            <a:r>
              <a:rPr lang="uk-UA" i="1" dirty="0"/>
              <a:t>верхнього мозкового вітрила (</a:t>
            </a:r>
            <a:r>
              <a:rPr lang="uk-UA" i="1" dirty="0" err="1"/>
              <a:t>velum</a:t>
            </a:r>
            <a:r>
              <a:rPr lang="uk-UA" i="1" dirty="0"/>
              <a:t> </a:t>
            </a:r>
            <a:r>
              <a:rPr lang="uk-UA" i="1" dirty="0" err="1"/>
              <a:t>medullare</a:t>
            </a:r>
            <a:r>
              <a:rPr lang="uk-UA" i="1" dirty="0"/>
              <a:t> </a:t>
            </a:r>
            <a:r>
              <a:rPr lang="uk-UA" i="1" dirty="0" err="1"/>
              <a:t>superius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нижньої поверхні мозочка назад, до довгастого мозку, простягається </a:t>
            </a:r>
            <a:r>
              <a:rPr lang="uk-UA" i="1" dirty="0"/>
              <a:t>нижній мозковий парус (</a:t>
            </a:r>
            <a:r>
              <a:rPr lang="uk-UA" i="1" dirty="0" err="1"/>
              <a:t>velum</a:t>
            </a:r>
            <a:r>
              <a:rPr lang="uk-UA" i="1" dirty="0"/>
              <a:t> </a:t>
            </a:r>
            <a:r>
              <a:rPr lang="uk-UA" i="1" dirty="0" err="1"/>
              <a:t>medullare</a:t>
            </a:r>
            <a:r>
              <a:rPr lang="uk-UA" i="1" dirty="0"/>
              <a:t> </a:t>
            </a:r>
            <a:r>
              <a:rPr lang="uk-UA" i="1" dirty="0" err="1"/>
              <a:t>inferius</a:t>
            </a:r>
            <a:r>
              <a:rPr lang="uk-UA" i="1" dirty="0" smtClean="0"/>
              <a:t>)</a:t>
            </a:r>
            <a:r>
              <a:rPr lang="uk-UA" dirty="0" smtClean="0"/>
              <a:t>.</a:t>
            </a:r>
          </a:p>
          <a:p>
            <a:r>
              <a:rPr lang="uk-UA" dirty="0"/>
              <a:t>З боку порожнини IV шлуночка до нижнього мозкового вітрила прилягає </a:t>
            </a:r>
            <a:r>
              <a:rPr lang="uk-UA" i="1" dirty="0" smtClean="0"/>
              <a:t>судинне </a:t>
            </a:r>
            <a:r>
              <a:rPr lang="uk-UA" i="1" dirty="0"/>
              <a:t>сплетіння IV шлуночка (</a:t>
            </a:r>
            <a:r>
              <a:rPr lang="uk-UA" i="1" dirty="0" err="1"/>
              <a:t>plexus</a:t>
            </a:r>
            <a:r>
              <a:rPr lang="uk-UA" i="1" dirty="0"/>
              <a:t> </a:t>
            </a:r>
            <a:r>
              <a:rPr lang="uk-UA" i="1" dirty="0" err="1"/>
              <a:t>choroideus</a:t>
            </a:r>
            <a:r>
              <a:rPr lang="uk-UA" i="1" dirty="0"/>
              <a:t> </a:t>
            </a:r>
            <a:r>
              <a:rPr lang="uk-UA" i="1" dirty="0" err="1"/>
              <a:t>ventriculi</a:t>
            </a:r>
            <a:r>
              <a:rPr lang="uk-UA" i="1" dirty="0"/>
              <a:t> </a:t>
            </a:r>
            <a:r>
              <a:rPr lang="uk-UA" i="1" dirty="0" err="1"/>
              <a:t>quarti</a:t>
            </a:r>
            <a:r>
              <a:rPr lang="uk-UA" i="1" dirty="0" smtClean="0"/>
              <a:t>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/>
              <a:t>Четвертий шлуночок (</a:t>
            </a:r>
            <a:r>
              <a:rPr lang="uk-UA" sz="3600" b="1" i="1" dirty="0" err="1"/>
              <a:t>ventriculus</a:t>
            </a:r>
            <a:r>
              <a:rPr lang="uk-UA" sz="3600" b="1" i="1" dirty="0"/>
              <a:t> </a:t>
            </a:r>
            <a:r>
              <a:rPr lang="uk-UA" sz="3600" b="1" i="1" dirty="0" err="1"/>
              <a:t>quartus</a:t>
            </a:r>
            <a:r>
              <a:rPr lang="uk-UA" sz="3600" b="1" i="1" dirty="0" smtClean="0"/>
              <a:t>)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657671"/>
            <a:ext cx="892899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dirty="0"/>
              <a:t>Вітрила, з'єднуючись вгорі, утворюють кут, який кілька вдається в мозочок. Через три отвори в даху IV шлуночка його порожнина сполучається з </a:t>
            </a:r>
            <a:r>
              <a:rPr lang="uk-UA" dirty="0" err="1"/>
              <a:t>підпаутинним</a:t>
            </a:r>
            <a:r>
              <a:rPr lang="uk-UA" dirty="0"/>
              <a:t> простором головного мозку. Ззаду знаходиться </a:t>
            </a:r>
            <a:r>
              <a:rPr lang="uk-UA" i="1" dirty="0"/>
              <a:t>серединна апертура IV шлуночка (</a:t>
            </a:r>
            <a:r>
              <a:rPr lang="uk-UA" i="1" dirty="0" err="1"/>
              <a:t>apertura</a:t>
            </a:r>
            <a:r>
              <a:rPr lang="uk-UA" i="1" dirty="0"/>
              <a:t> </a:t>
            </a:r>
            <a:r>
              <a:rPr lang="uk-UA" i="1" dirty="0" err="1"/>
              <a:t>mediana</a:t>
            </a:r>
            <a:r>
              <a:rPr lang="uk-UA" i="1" dirty="0"/>
              <a:t> </a:t>
            </a:r>
            <a:r>
              <a:rPr lang="uk-UA" i="1" dirty="0" err="1"/>
              <a:t>ventriculi</a:t>
            </a:r>
            <a:r>
              <a:rPr lang="uk-UA" i="1" dirty="0"/>
              <a:t> </a:t>
            </a:r>
            <a:r>
              <a:rPr lang="uk-UA" i="1" dirty="0" err="1"/>
              <a:t>quarti</a:t>
            </a:r>
            <a:r>
              <a:rPr lang="uk-UA" i="1" dirty="0"/>
              <a:t>)</a:t>
            </a:r>
            <a:r>
              <a:rPr lang="uk-UA" dirty="0"/>
              <a:t>. З боків знаходиться парна </a:t>
            </a:r>
            <a:r>
              <a:rPr lang="uk-UA" i="1" dirty="0"/>
              <a:t>латеральна апертура (</a:t>
            </a:r>
            <a:r>
              <a:rPr lang="uk-UA" i="1" dirty="0" err="1"/>
              <a:t>apertura</a:t>
            </a:r>
            <a:r>
              <a:rPr lang="uk-UA" i="1" dirty="0"/>
              <a:t> </a:t>
            </a:r>
            <a:r>
              <a:rPr lang="uk-UA" i="1" dirty="0" err="1"/>
              <a:t>lateralis</a:t>
            </a:r>
            <a:r>
              <a:rPr lang="uk-UA" i="1" dirty="0"/>
              <a:t>)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26928" r="32897" b="8170"/>
          <a:stretch/>
        </p:blipFill>
        <p:spPr bwMode="auto">
          <a:xfrm>
            <a:off x="-4175" y="2663421"/>
            <a:ext cx="5440271" cy="40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Ромбоподібна </a:t>
            </a:r>
            <a:r>
              <a:rPr lang="uk-UA" sz="4000" b="1" dirty="0"/>
              <a:t>ямка (</a:t>
            </a:r>
            <a:r>
              <a:rPr lang="uk-UA" sz="4000" b="1" dirty="0" err="1"/>
              <a:t>fossa</a:t>
            </a:r>
            <a:r>
              <a:rPr lang="uk-UA" sz="4000" b="1" dirty="0"/>
              <a:t> </a:t>
            </a:r>
            <a:r>
              <a:rPr lang="uk-UA" sz="4000" b="1" dirty="0" err="1"/>
              <a:t>rhomboidea</a:t>
            </a:r>
            <a:r>
              <a:rPr lang="uk-UA" sz="4000" b="1" dirty="0"/>
              <a:t>)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78497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Дно IV шлуночка завдяки своїй формі називається </a:t>
            </a:r>
            <a:r>
              <a:rPr lang="uk-UA" sz="2000" b="1" i="1" dirty="0"/>
              <a:t>ромбоподібною </a:t>
            </a:r>
            <a:r>
              <a:rPr lang="uk-UA" sz="2000" b="1" i="1" dirty="0" smtClean="0"/>
              <a:t>ямкою</a:t>
            </a:r>
            <a:r>
              <a:rPr lang="uk-UA" sz="2000" dirty="0" smtClean="0"/>
              <a:t>. </a:t>
            </a:r>
          </a:p>
          <a:p>
            <a:r>
              <a:rPr lang="uk-UA" sz="2000" dirty="0" smtClean="0"/>
              <a:t>Вона </a:t>
            </a:r>
            <a:r>
              <a:rPr lang="uk-UA" sz="2000" dirty="0"/>
              <a:t>утворена задньою поверхнею довгастого мозку і моста. </a:t>
            </a:r>
            <a:endParaRPr lang="uk-UA" sz="2000" dirty="0" smtClean="0"/>
          </a:p>
          <a:p>
            <a:r>
              <a:rPr lang="uk-UA" sz="2000" dirty="0" smtClean="0"/>
              <a:t>Межею </a:t>
            </a:r>
            <a:r>
              <a:rPr lang="uk-UA" sz="2000" dirty="0"/>
              <a:t>між довгастим мозком і мостом на поверхні ромбоподібної ямки служать </a:t>
            </a:r>
            <a:r>
              <a:rPr lang="uk-UA" sz="2000" i="1" dirty="0"/>
              <a:t>мозкові смужки (IV шлуночка) [</a:t>
            </a:r>
            <a:r>
              <a:rPr lang="uk-UA" sz="2000" i="1" dirty="0" err="1"/>
              <a:t>striae</a:t>
            </a:r>
            <a:r>
              <a:rPr lang="uk-UA" sz="2000" i="1" dirty="0"/>
              <a:t> </a:t>
            </a:r>
            <a:r>
              <a:rPr lang="uk-UA" sz="2000" i="1" dirty="0" err="1"/>
              <a:t>medullares</a:t>
            </a:r>
            <a:r>
              <a:rPr lang="uk-UA" sz="2000" i="1" dirty="0"/>
              <a:t> (</a:t>
            </a:r>
            <a:r>
              <a:rPr lang="uk-UA" sz="2000" i="1" dirty="0" err="1"/>
              <a:t>ventriculi</a:t>
            </a:r>
            <a:r>
              <a:rPr lang="uk-UA" sz="2000" i="1" dirty="0"/>
              <a:t> </a:t>
            </a:r>
            <a:r>
              <a:rPr lang="uk-UA" sz="2000" i="1" dirty="0" err="1"/>
              <a:t>quarti</a:t>
            </a:r>
            <a:r>
              <a:rPr lang="uk-UA" sz="2000" i="1" dirty="0"/>
              <a:t>)]</a:t>
            </a:r>
            <a:r>
              <a:rPr lang="uk-UA" sz="2000" dirty="0"/>
              <a:t>. Вони беруть початок в області бічних кутів ромбоподібної ямки, йдуть в поперечному напрямку і занурюються в серединну борозну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663421"/>
            <a:ext cx="345638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Ромбоподібна ямка обмежена з боків у верхньому відділі верхніми </a:t>
            </a:r>
            <a:r>
              <a:rPr lang="uk-UA" dirty="0" err="1"/>
              <a:t>мозочковими</a:t>
            </a:r>
            <a:r>
              <a:rPr lang="uk-UA" dirty="0"/>
              <a:t> ніжками. В </a:t>
            </a:r>
            <a:r>
              <a:rPr lang="uk-UA" dirty="0" err="1"/>
              <a:t>задньо-нижньому</a:t>
            </a:r>
            <a:r>
              <a:rPr lang="uk-UA" dirty="0"/>
              <a:t> куті ромбоподібної ямки під нижнім краєм даху IV шлуночка, під </a:t>
            </a:r>
            <a:r>
              <a:rPr lang="uk-UA" i="1" dirty="0"/>
              <a:t>заслінкою (</a:t>
            </a:r>
            <a:r>
              <a:rPr lang="uk-UA" i="1" dirty="0" err="1"/>
              <a:t>obex</a:t>
            </a:r>
            <a:r>
              <a:rPr lang="uk-UA" i="1" dirty="0"/>
              <a:t>)</a:t>
            </a:r>
            <a:r>
              <a:rPr lang="uk-UA" dirty="0"/>
              <a:t> знаходиться вхід в центральний канал спинного мозку.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 err="1"/>
              <a:t>передньо-верхньому</a:t>
            </a:r>
            <a:r>
              <a:rPr lang="uk-UA" dirty="0"/>
              <a:t> куті є отвір, що веде у водопровід середнього мозку, за допомогою якого порожнина III шлуночка сполучається з IV шлуночком.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9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1" y="71526"/>
            <a:ext cx="3876149" cy="67403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Уздовж </a:t>
            </a:r>
            <a:r>
              <a:rPr lang="uk-UA" dirty="0"/>
              <a:t>ромбоподібної ямки, від її верхнього кута до нижнього проходить неглибока </a:t>
            </a:r>
            <a:r>
              <a:rPr lang="uk-UA" i="1" dirty="0"/>
              <a:t>серединна борозна (</a:t>
            </a:r>
            <a:r>
              <a:rPr lang="uk-UA" i="1" dirty="0" err="1"/>
              <a:t>sulcus</a:t>
            </a:r>
            <a:r>
              <a:rPr lang="uk-UA" i="1" dirty="0"/>
              <a:t> </a:t>
            </a:r>
            <a:r>
              <a:rPr lang="uk-UA" i="1" dirty="0" err="1"/>
              <a:t>medianus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боків від цієї борозни розташовано парне </a:t>
            </a:r>
            <a:r>
              <a:rPr lang="uk-UA" i="1" dirty="0"/>
              <a:t>медіальне піднесення (</a:t>
            </a:r>
            <a:r>
              <a:rPr lang="uk-UA" i="1" dirty="0" err="1"/>
              <a:t>eminentia</a:t>
            </a:r>
            <a:r>
              <a:rPr lang="uk-UA" i="1" dirty="0"/>
              <a:t> </a:t>
            </a:r>
            <a:r>
              <a:rPr lang="uk-UA" i="1" dirty="0" err="1"/>
              <a:t>medialis</a:t>
            </a:r>
            <a:r>
              <a:rPr lang="uk-UA" i="1" dirty="0"/>
              <a:t>)</a:t>
            </a:r>
            <a:r>
              <a:rPr lang="uk-UA" dirty="0"/>
              <a:t>, обмежене з латерального боку </a:t>
            </a:r>
            <a:r>
              <a:rPr lang="uk-UA" i="1" dirty="0"/>
              <a:t>межовою борозною (</a:t>
            </a:r>
            <a:r>
              <a:rPr lang="uk-UA" i="1" dirty="0" err="1"/>
              <a:t>sulcus</a:t>
            </a:r>
            <a:r>
              <a:rPr lang="uk-UA" i="1" dirty="0"/>
              <a:t> </a:t>
            </a:r>
            <a:r>
              <a:rPr lang="uk-UA" i="1" dirty="0" err="1"/>
              <a:t>limitans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верхніх відділах піднесення, що відноситься до мосту, знаходиться </a:t>
            </a:r>
            <a:r>
              <a:rPr lang="uk-UA" i="1" dirty="0"/>
              <a:t>лицьовій горбок (</a:t>
            </a:r>
            <a:r>
              <a:rPr lang="uk-UA" i="1" dirty="0" err="1"/>
              <a:t>colliculus</a:t>
            </a:r>
            <a:r>
              <a:rPr lang="uk-UA" i="1" dirty="0"/>
              <a:t> </a:t>
            </a:r>
            <a:r>
              <a:rPr lang="uk-UA" i="1" dirty="0" err="1"/>
              <a:t>facialis</a:t>
            </a:r>
            <a:r>
              <a:rPr lang="uk-UA" i="1" dirty="0"/>
              <a:t>)</a:t>
            </a:r>
            <a:r>
              <a:rPr lang="uk-UA" dirty="0"/>
              <a:t>, що відповідає ядру відвідного нерва (VI), </a:t>
            </a:r>
            <a:r>
              <a:rPr lang="uk-UA" dirty="0" smtClean="0"/>
              <a:t>яке </a:t>
            </a:r>
            <a:r>
              <a:rPr lang="uk-UA" dirty="0"/>
              <a:t>залягає в цьому місці в товщі мозку, і </a:t>
            </a:r>
            <a:r>
              <a:rPr lang="uk-UA" dirty="0" err="1"/>
              <a:t>огинаючому</a:t>
            </a:r>
            <a:r>
              <a:rPr lang="uk-UA" dirty="0"/>
              <a:t> його коліну лицьового нерва (VII), ядро якого лежить трохи глибше. </a:t>
            </a:r>
            <a:endParaRPr lang="uk-UA" dirty="0" smtClean="0"/>
          </a:p>
          <a:p>
            <a:r>
              <a:rPr lang="uk-UA" dirty="0" smtClean="0"/>
              <a:t>Передні </a:t>
            </a:r>
            <a:r>
              <a:rPr lang="uk-UA" dirty="0"/>
              <a:t>(краніальні) відділи межової борозни, дещо заглиблюючись і розширюючись догори, утворюють </a:t>
            </a:r>
            <a:r>
              <a:rPr lang="uk-UA" i="1" dirty="0"/>
              <a:t>верхню ямку (</a:t>
            </a:r>
            <a:r>
              <a:rPr lang="uk-UA" i="1" dirty="0" err="1"/>
              <a:t>fovea</a:t>
            </a:r>
            <a:r>
              <a:rPr lang="uk-UA" i="1" dirty="0"/>
              <a:t> </a:t>
            </a:r>
            <a:r>
              <a:rPr lang="uk-UA" i="1" dirty="0" err="1"/>
              <a:t>superior</a:t>
            </a:r>
            <a:r>
              <a:rPr lang="uk-UA" i="1" dirty="0"/>
              <a:t>)</a:t>
            </a:r>
            <a:r>
              <a:rPr lang="uk-UA" dirty="0"/>
              <a:t>. Задній (каудальний, нижній) кінець цієї борозни триває в </a:t>
            </a:r>
            <a:r>
              <a:rPr lang="uk-UA" i="1" dirty="0"/>
              <a:t>нижню ямку (</a:t>
            </a:r>
            <a:r>
              <a:rPr lang="uk-UA" i="1" dirty="0" err="1"/>
              <a:t>fovea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/>
              <a:t>)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" y="980729"/>
            <a:ext cx="5142379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490" y="71526"/>
            <a:ext cx="447677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Бічні кути ромбоподібної ямки утворюють </a:t>
            </a:r>
            <a:r>
              <a:rPr lang="uk-UA" i="1" dirty="0">
                <a:solidFill>
                  <a:prstClr val="black"/>
                </a:solidFill>
              </a:rPr>
              <a:t>латеральні кишені (</a:t>
            </a:r>
            <a:r>
              <a:rPr lang="uk-UA" i="1" dirty="0" err="1">
                <a:solidFill>
                  <a:prstClr val="black"/>
                </a:solidFill>
              </a:rPr>
              <a:t>recessus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laterales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35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73704" y="882006"/>
            <a:ext cx="3462792" cy="59093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нижніх відділах ромбоподібної ямки, що відносяться до довгастого мозку, серединне піднесення поступово звужується і переходить в </a:t>
            </a:r>
            <a:r>
              <a:rPr lang="uk-UA" i="1" dirty="0"/>
              <a:t>трикутник під'язикового нерва (</a:t>
            </a:r>
            <a:r>
              <a:rPr lang="uk-UA" i="1" dirty="0" err="1"/>
              <a:t>trigonum</a:t>
            </a:r>
            <a:r>
              <a:rPr lang="uk-UA" i="1" dirty="0"/>
              <a:t> </a:t>
            </a:r>
            <a:r>
              <a:rPr lang="uk-UA" i="1" dirty="0" err="1"/>
              <a:t>nervi</a:t>
            </a:r>
            <a:r>
              <a:rPr lang="uk-UA" i="1" dirty="0"/>
              <a:t> </a:t>
            </a:r>
            <a:r>
              <a:rPr lang="uk-UA" i="1" dirty="0" err="1"/>
              <a:t>hypoglossi</a:t>
            </a:r>
            <a:r>
              <a:rPr lang="uk-UA" i="1" dirty="0"/>
              <a:t>)</a:t>
            </a:r>
            <a:r>
              <a:rPr lang="uk-UA" dirty="0"/>
              <a:t>. </a:t>
            </a:r>
            <a:r>
              <a:rPr lang="uk-UA" dirty="0" err="1" smtClean="0"/>
              <a:t>Латерально</a:t>
            </a:r>
            <a:r>
              <a:rPr lang="uk-UA" dirty="0" smtClean="0"/>
              <a:t> </a:t>
            </a:r>
            <a:r>
              <a:rPr lang="uk-UA" dirty="0"/>
              <a:t>від нього знаходиться менший за розміром </a:t>
            </a:r>
            <a:r>
              <a:rPr lang="uk-UA" i="1" dirty="0"/>
              <a:t>трикутник блукаючого нерва (</a:t>
            </a:r>
            <a:r>
              <a:rPr lang="uk-UA" i="1" dirty="0" err="1"/>
              <a:t>trigonum</a:t>
            </a:r>
            <a:r>
              <a:rPr lang="uk-UA" i="1" dirty="0"/>
              <a:t> </a:t>
            </a:r>
            <a:r>
              <a:rPr lang="uk-UA" i="1" dirty="0" err="1"/>
              <a:t>nervi</a:t>
            </a:r>
            <a:r>
              <a:rPr lang="uk-UA" i="1" dirty="0"/>
              <a:t> </a:t>
            </a:r>
            <a:r>
              <a:rPr lang="uk-UA" i="1" dirty="0" err="1"/>
              <a:t>vagi</a:t>
            </a:r>
            <a:r>
              <a:rPr lang="uk-UA" i="1" dirty="0"/>
              <a:t>)</a:t>
            </a:r>
            <a:r>
              <a:rPr lang="uk-UA" dirty="0"/>
              <a:t>, в глибині якого залягає вегетативне ядро блукаючого нерва (X).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бічних кутах ромбоподібної ямки залягають ядра присінкові-завиткового нерва (VIII). Ця ділянка отримала назву </a:t>
            </a:r>
            <a:r>
              <a:rPr lang="uk-UA" i="1" dirty="0"/>
              <a:t>вестибулярного (</a:t>
            </a:r>
            <a:r>
              <a:rPr lang="uk-UA" i="1" dirty="0" err="1"/>
              <a:t>присінкового</a:t>
            </a:r>
            <a:r>
              <a:rPr lang="uk-UA" i="1" dirty="0"/>
              <a:t>) поля (</a:t>
            </a:r>
            <a:r>
              <a:rPr lang="uk-UA" i="1" dirty="0" err="1"/>
              <a:t>area</a:t>
            </a:r>
            <a:r>
              <a:rPr lang="uk-UA" i="1" dirty="0"/>
              <a:t> </a:t>
            </a:r>
            <a:r>
              <a:rPr lang="uk-UA" i="1" dirty="0" err="1"/>
              <a:t>vestibularis</a:t>
            </a:r>
            <a:r>
              <a:rPr lang="uk-UA" i="1" dirty="0"/>
              <a:t>)</a:t>
            </a:r>
            <a:r>
              <a:rPr lang="uk-UA" dirty="0"/>
              <a:t>, звідси беруть початок мозкові смужки IV шлуночка.</a:t>
            </a:r>
            <a:endParaRPr lang="ru-RU" dirty="0"/>
          </a:p>
        </p:txBody>
      </p:sp>
      <p:pic>
        <p:nvPicPr>
          <p:cNvPr id="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" y="1124744"/>
            <a:ext cx="5419633" cy="55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471" y="116632"/>
            <a:ext cx="894802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У передніх (верхніх) відділах ромбоподібної ямки, </a:t>
            </a:r>
            <a:r>
              <a:rPr lang="uk-UA" dirty="0" err="1">
                <a:solidFill>
                  <a:prstClr val="black"/>
                </a:solidFill>
              </a:rPr>
              <a:t>латерально</a:t>
            </a:r>
            <a:r>
              <a:rPr lang="uk-UA" dirty="0">
                <a:solidFill>
                  <a:prstClr val="black"/>
                </a:solidFill>
              </a:rPr>
              <a:t> від серединного підвищення, </a:t>
            </a:r>
            <a:r>
              <a:rPr lang="uk-UA" dirty="0" smtClean="0">
                <a:solidFill>
                  <a:prstClr val="black"/>
                </a:solidFill>
              </a:rPr>
              <a:t>є </a:t>
            </a:r>
            <a:r>
              <a:rPr lang="uk-UA" dirty="0">
                <a:solidFill>
                  <a:prstClr val="black"/>
                </a:solidFill>
              </a:rPr>
              <a:t>невелика ділянка, що отримала назву </a:t>
            </a:r>
            <a:r>
              <a:rPr lang="uk-UA" i="1" dirty="0">
                <a:solidFill>
                  <a:prstClr val="black"/>
                </a:solidFill>
              </a:rPr>
              <a:t>блакитного місця (</a:t>
            </a:r>
            <a:r>
              <a:rPr lang="uk-UA" i="1" dirty="0" err="1">
                <a:solidFill>
                  <a:prstClr val="black"/>
                </a:solidFill>
              </a:rPr>
              <a:t>locus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caeruleus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49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r="42261"/>
          <a:stretch/>
        </p:blipFill>
        <p:spPr bwMode="auto">
          <a:xfrm>
            <a:off x="35496" y="1294762"/>
            <a:ext cx="5300720" cy="55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7278" y="1628800"/>
            <a:ext cx="370028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Сіра </a:t>
            </a:r>
            <a:r>
              <a:rPr lang="uk-UA" dirty="0"/>
              <a:t>речовина в області ромбоподібної ямки розташовується у вигляді окремих скупчень або ядер V-XII пар черепних нервів, які відокремлені один від одного білою речовиною. Чутливі ядра в ромбоподібній ямці займають латеральне положення. </a:t>
            </a:r>
            <a:r>
              <a:rPr lang="uk-UA" dirty="0" err="1"/>
              <a:t>Медіально</a:t>
            </a:r>
            <a:r>
              <a:rPr lang="uk-UA" dirty="0"/>
              <a:t> лежать ядра автономної (вегетативної) нервової системи. Ще </a:t>
            </a:r>
            <a:r>
              <a:rPr lang="uk-UA" dirty="0" err="1"/>
              <a:t>медіальніше</a:t>
            </a:r>
            <a:r>
              <a:rPr lang="uk-UA" dirty="0"/>
              <a:t> лежать рухові ядра черепних нервів.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Проекція ядер черепних нервів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на </a:t>
            </a:r>
            <a:r>
              <a:rPr lang="uk-UA" b="1" i="1" dirty="0"/>
              <a:t>ромбоподібну ямку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50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4" y="692696"/>
            <a:ext cx="4427984" cy="56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4908" y="53691"/>
            <a:ext cx="4572000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/>
              <a:t>Трійчастий нерв (n. </a:t>
            </a:r>
            <a:r>
              <a:rPr lang="uk-UA" sz="1600" b="1" dirty="0" err="1"/>
              <a:t>trigeminus</a:t>
            </a:r>
            <a:r>
              <a:rPr lang="uk-UA" sz="1600" b="1" dirty="0"/>
              <a:t>)</a:t>
            </a:r>
            <a:r>
              <a:rPr lang="uk-UA" sz="1600" dirty="0"/>
              <a:t> має чотири ядра.</a:t>
            </a:r>
            <a:endParaRPr lang="ru-RU" sz="1600" dirty="0"/>
          </a:p>
          <a:p>
            <a:r>
              <a:rPr lang="uk-UA" sz="1600" dirty="0"/>
              <a:t>1. </a:t>
            </a:r>
            <a:r>
              <a:rPr lang="uk-UA" sz="1600" b="1" i="1" dirty="0"/>
              <a:t>Рухове ядро трійчастого нерва (</a:t>
            </a:r>
            <a:r>
              <a:rPr lang="uk-UA" sz="1600" b="1" i="1" dirty="0" err="1"/>
              <a:t>nucleus</a:t>
            </a:r>
            <a:r>
              <a:rPr lang="uk-UA" sz="1600" b="1" i="1" dirty="0"/>
              <a:t> </a:t>
            </a:r>
            <a:r>
              <a:rPr lang="uk-UA" sz="1600" b="1" i="1" dirty="0" err="1"/>
              <a:t>motorius</a:t>
            </a:r>
            <a:r>
              <a:rPr lang="uk-UA" sz="1600" b="1" i="1" dirty="0"/>
              <a:t> </a:t>
            </a:r>
            <a:r>
              <a:rPr lang="uk-UA" sz="1600" b="1" i="1" dirty="0" err="1"/>
              <a:t>nervi</a:t>
            </a:r>
            <a:r>
              <a:rPr lang="uk-UA" sz="1600" b="1" i="1" dirty="0"/>
              <a:t> </a:t>
            </a:r>
            <a:r>
              <a:rPr lang="uk-UA" sz="1600" b="1" i="1" dirty="0" err="1"/>
              <a:t>trigemini</a:t>
            </a:r>
            <a:r>
              <a:rPr lang="uk-UA" sz="1600" b="1" i="1" dirty="0"/>
              <a:t>)</a:t>
            </a:r>
            <a:r>
              <a:rPr lang="uk-UA" sz="1600" dirty="0"/>
              <a:t> розташовується у верхніх відділах ромбоподібної ямки в ділянці верхньої (краніальної) ямки. Відростки клітин цього ядра формують руховий корінець трійчастого нерва.</a:t>
            </a:r>
            <a:endParaRPr lang="ru-RU" sz="1600" dirty="0"/>
          </a:p>
          <a:p>
            <a:r>
              <a:rPr lang="uk-UA" sz="1600" dirty="0"/>
              <a:t>2. </a:t>
            </a:r>
            <a:r>
              <a:rPr lang="uk-UA" sz="1600" b="1" i="1" dirty="0"/>
              <a:t>Чутливе ядро</a:t>
            </a:r>
            <a:r>
              <a:rPr lang="uk-UA" sz="1600" dirty="0"/>
              <a:t>, до якого підходять волокна чутливого корінця цього нерва, складається з трьох частин:</a:t>
            </a:r>
            <a:endParaRPr lang="ru-RU" sz="1600" dirty="0"/>
          </a:p>
          <a:p>
            <a:r>
              <a:rPr lang="uk-UA" sz="1600" dirty="0"/>
              <a:t>а) </a:t>
            </a:r>
            <a:r>
              <a:rPr lang="uk-UA" sz="1600" i="1" dirty="0"/>
              <a:t>мостове ядро трійчастого нерва (</a:t>
            </a:r>
            <a:r>
              <a:rPr lang="uk-UA" sz="1600" i="1" dirty="0" err="1"/>
              <a:t>nucleus</a:t>
            </a:r>
            <a:r>
              <a:rPr lang="uk-UA" sz="1600" i="1" dirty="0"/>
              <a:t> </a:t>
            </a:r>
            <a:r>
              <a:rPr lang="uk-UA" sz="1600" i="1" dirty="0" err="1"/>
              <a:t>pontinus</a:t>
            </a:r>
            <a:r>
              <a:rPr lang="uk-UA" sz="1600" i="1" dirty="0"/>
              <a:t> </a:t>
            </a:r>
            <a:r>
              <a:rPr lang="uk-UA" sz="1600" i="1" dirty="0" err="1"/>
              <a:t>nervi</a:t>
            </a:r>
            <a:r>
              <a:rPr lang="uk-UA" sz="1600" i="1" dirty="0"/>
              <a:t> </a:t>
            </a:r>
            <a:r>
              <a:rPr lang="uk-UA" sz="1600" i="1" dirty="0" err="1"/>
              <a:t>trigemini</a:t>
            </a:r>
            <a:r>
              <a:rPr lang="uk-UA" sz="1600" i="1" dirty="0"/>
              <a:t>)</a:t>
            </a:r>
            <a:r>
              <a:rPr lang="uk-UA" sz="1600" dirty="0"/>
              <a:t> залягає </a:t>
            </a:r>
            <a:r>
              <a:rPr lang="uk-UA" sz="1600" dirty="0" err="1"/>
              <a:t>латерально</a:t>
            </a:r>
            <a:r>
              <a:rPr lang="uk-UA" sz="1600" dirty="0"/>
              <a:t> і дещо ззаду від рухового ядра. Проекція мостового ядра відповідає блакитному місцю.</a:t>
            </a:r>
            <a:endParaRPr lang="ru-RU" sz="1600" dirty="0"/>
          </a:p>
          <a:p>
            <a:r>
              <a:rPr lang="uk-UA" sz="1600" dirty="0"/>
              <a:t>б) </a:t>
            </a:r>
            <a:r>
              <a:rPr lang="uk-UA" sz="1600" i="1" dirty="0"/>
              <a:t>спинномозкове (нижнє) ядро трійчастого нерва (</a:t>
            </a:r>
            <a:r>
              <a:rPr lang="uk-UA" sz="1600" i="1" dirty="0" err="1"/>
              <a:t>nucleus</a:t>
            </a:r>
            <a:r>
              <a:rPr lang="uk-UA" sz="1600" i="1" dirty="0"/>
              <a:t> </a:t>
            </a:r>
            <a:r>
              <a:rPr lang="uk-UA" sz="1600" i="1" dirty="0" err="1"/>
              <a:t>spinalis</a:t>
            </a:r>
            <a:r>
              <a:rPr lang="uk-UA" sz="1600" i="1" dirty="0"/>
              <a:t>, s. </a:t>
            </a:r>
            <a:r>
              <a:rPr lang="uk-UA" sz="1600" i="1" dirty="0" err="1"/>
              <a:t>inferior</a:t>
            </a:r>
            <a:r>
              <a:rPr lang="uk-UA" sz="1600" i="1" dirty="0"/>
              <a:t>, </a:t>
            </a:r>
            <a:r>
              <a:rPr lang="uk-UA" sz="1600" i="1" dirty="0" err="1"/>
              <a:t>nervi</a:t>
            </a:r>
            <a:r>
              <a:rPr lang="uk-UA" sz="1600" i="1" dirty="0"/>
              <a:t> </a:t>
            </a:r>
            <a:r>
              <a:rPr lang="uk-UA" sz="1600" i="1" dirty="0" err="1"/>
              <a:t>trigemini</a:t>
            </a:r>
            <a:r>
              <a:rPr lang="uk-UA" sz="1600" i="1" dirty="0"/>
              <a:t>)</a:t>
            </a:r>
            <a:r>
              <a:rPr lang="uk-UA" sz="1600" dirty="0"/>
              <a:t> є продовженням попереднього ядра, має витягнуту форму і залягає на всьому протязі довгастого мозку, заходить у верхні сегменти спинного мозку;</a:t>
            </a:r>
            <a:endParaRPr lang="ru-RU" sz="1600" dirty="0"/>
          </a:p>
          <a:p>
            <a:r>
              <a:rPr lang="uk-UA" sz="1600" dirty="0"/>
              <a:t>в) </a:t>
            </a:r>
            <a:r>
              <a:rPr lang="uk-UA" sz="1600" i="1" dirty="0"/>
              <a:t>ядро середньо-мозкового шляху трійчастого нерва (</a:t>
            </a:r>
            <a:r>
              <a:rPr lang="uk-UA" sz="1600" i="1" dirty="0" err="1"/>
              <a:t>nucleus</a:t>
            </a:r>
            <a:r>
              <a:rPr lang="uk-UA" sz="1600" i="1" dirty="0"/>
              <a:t> </a:t>
            </a:r>
            <a:r>
              <a:rPr lang="uk-UA" sz="1600" i="1" dirty="0" err="1"/>
              <a:t>mesencephalicus</a:t>
            </a:r>
            <a:r>
              <a:rPr lang="uk-UA" sz="1600" i="1" dirty="0"/>
              <a:t> </a:t>
            </a:r>
            <a:r>
              <a:rPr lang="uk-UA" sz="1600" i="1" dirty="0" err="1"/>
              <a:t>ntervi</a:t>
            </a:r>
            <a:r>
              <a:rPr lang="uk-UA" sz="1600" i="1" dirty="0"/>
              <a:t> </a:t>
            </a:r>
            <a:r>
              <a:rPr lang="uk-UA" sz="1600" i="1" dirty="0" err="1"/>
              <a:t>trigemini</a:t>
            </a:r>
            <a:r>
              <a:rPr lang="uk-UA" sz="1600" i="1" dirty="0"/>
              <a:t>)</a:t>
            </a:r>
            <a:r>
              <a:rPr lang="uk-UA" sz="1600" dirty="0"/>
              <a:t> розташовується </a:t>
            </a:r>
            <a:r>
              <a:rPr lang="uk-UA" sz="1600" dirty="0" err="1"/>
              <a:t>краніальніше</a:t>
            </a:r>
            <a:r>
              <a:rPr lang="uk-UA" sz="1600" dirty="0"/>
              <a:t> рухового ядра цього нерва, поруч з водопроводом середнього мозку.</a:t>
            </a:r>
            <a:endParaRPr lang="ru-RU" sz="1600" dirty="0"/>
          </a:p>
          <a:p>
            <a:r>
              <a:rPr lang="uk-UA" sz="1600" b="1" dirty="0"/>
              <a:t>Відвідний нерв (n. </a:t>
            </a:r>
            <a:r>
              <a:rPr lang="uk-UA" sz="1600" b="1" dirty="0" err="1"/>
              <a:t>abducens</a:t>
            </a:r>
            <a:r>
              <a:rPr lang="uk-UA" sz="1600" b="1" dirty="0"/>
              <a:t>)</a:t>
            </a:r>
            <a:r>
              <a:rPr lang="uk-UA" sz="1600" dirty="0"/>
              <a:t> має одне </a:t>
            </a:r>
            <a:r>
              <a:rPr lang="uk-UA" sz="1600" i="1" dirty="0"/>
              <a:t>рухове ядро відвідного нерва (</a:t>
            </a:r>
            <a:r>
              <a:rPr lang="uk-UA" sz="1600" i="1" dirty="0" err="1"/>
              <a:t>nucleus</a:t>
            </a:r>
            <a:r>
              <a:rPr lang="uk-UA" sz="1600" i="1" dirty="0"/>
              <a:t> </a:t>
            </a:r>
            <a:r>
              <a:rPr lang="uk-UA" sz="1600" i="1" dirty="0" err="1"/>
              <a:t>nervi</a:t>
            </a:r>
            <a:r>
              <a:rPr lang="uk-UA" sz="1600" i="1" dirty="0"/>
              <a:t> </a:t>
            </a:r>
            <a:r>
              <a:rPr lang="uk-UA" sz="1600" i="1" dirty="0" err="1"/>
              <a:t>abducentis</a:t>
            </a:r>
            <a:r>
              <a:rPr lang="uk-UA" sz="1600" i="1" dirty="0"/>
              <a:t>)</a:t>
            </a:r>
            <a:r>
              <a:rPr lang="uk-UA" sz="1600" dirty="0"/>
              <a:t>, яке розташоване в петлі коліна лицевого нерва, в глибині </a:t>
            </a:r>
            <a:r>
              <a:rPr lang="uk-UA" sz="1600" i="1" dirty="0"/>
              <a:t>лицьового горбка (</a:t>
            </a:r>
            <a:r>
              <a:rPr lang="uk-UA" sz="1600" i="1" dirty="0" err="1"/>
              <a:t>colliculus</a:t>
            </a:r>
            <a:r>
              <a:rPr lang="uk-UA" sz="1600" i="1" dirty="0"/>
              <a:t> </a:t>
            </a:r>
            <a:r>
              <a:rPr lang="uk-UA" sz="1600" i="1" dirty="0" err="1"/>
              <a:t>facialis</a:t>
            </a:r>
            <a:r>
              <a:rPr lang="uk-UA" sz="1600" i="1" dirty="0"/>
              <a:t>)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7739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Ð°ÑÑÐ¸Ð½ÐºÐ¸ Ð¿Ð¾ Ð·Ð°Ð¿ÑÐ¾ÑÑ Ð¼Ð¾ÑÑ Ð¼Ð¾Ð·Ð³Ð° ÐÐ·ÑÐ°Ð½Ð¾Ð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5488" r="20580" b="10276"/>
          <a:stretch/>
        </p:blipFill>
        <p:spPr bwMode="auto">
          <a:xfrm>
            <a:off x="3770687" y="404664"/>
            <a:ext cx="5373313" cy="57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96" y="76915"/>
            <a:ext cx="3751116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prstClr val="black"/>
                </a:solidFill>
              </a:rPr>
              <a:t>Лицевий нерв (n. </a:t>
            </a:r>
            <a:r>
              <a:rPr lang="uk-UA" sz="1600" b="1" dirty="0" err="1">
                <a:solidFill>
                  <a:prstClr val="black"/>
                </a:solidFill>
              </a:rPr>
              <a:t>facialis</a:t>
            </a:r>
            <a:r>
              <a:rPr lang="uk-UA" sz="1600" b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має три ядра.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1. </a:t>
            </a:r>
            <a:r>
              <a:rPr lang="uk-UA" sz="1600" b="1" i="1" dirty="0">
                <a:solidFill>
                  <a:prstClr val="black"/>
                </a:solidFill>
              </a:rPr>
              <a:t>Ядро лицевого нерва (</a:t>
            </a:r>
            <a:r>
              <a:rPr lang="uk-UA" sz="1600" b="1" i="1" dirty="0" err="1">
                <a:solidFill>
                  <a:prstClr val="black"/>
                </a:solidFill>
              </a:rPr>
              <a:t>nucleus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nervi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facialis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рухове, залягає глибоко в ретикулярній формації моста, </a:t>
            </a:r>
            <a:r>
              <a:rPr lang="uk-UA" sz="1600" dirty="0" err="1">
                <a:solidFill>
                  <a:prstClr val="black"/>
                </a:solidFill>
              </a:rPr>
              <a:t>латеральніше</a:t>
            </a:r>
            <a:r>
              <a:rPr lang="uk-UA" sz="1600" dirty="0">
                <a:solidFill>
                  <a:prstClr val="black"/>
                </a:solidFill>
              </a:rPr>
              <a:t> однойменного </a:t>
            </a:r>
            <a:r>
              <a:rPr lang="uk-UA" sz="1600" i="1" dirty="0">
                <a:solidFill>
                  <a:prstClr val="black"/>
                </a:solidFill>
              </a:rPr>
              <a:t>горбка (</a:t>
            </a:r>
            <a:r>
              <a:rPr lang="uk-UA" sz="1600" i="1" dirty="0" err="1">
                <a:solidFill>
                  <a:prstClr val="black"/>
                </a:solidFill>
              </a:rPr>
              <a:t>colliculus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facialis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. Відростки клітин цього ядра утворюють руховий корінець лицьового нерва, який огинає з дорсального боку ядро відвідного нерва, утворюючи коліно лицьового нерва.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uk-UA" sz="1600" dirty="0" smtClean="0"/>
              <a:t>2</a:t>
            </a:r>
            <a:r>
              <a:rPr lang="uk-UA" sz="1600" dirty="0"/>
              <a:t>. </a:t>
            </a:r>
            <a:r>
              <a:rPr lang="uk-UA" sz="1600" b="1" i="1" dirty="0"/>
              <a:t>Ядро одиночного шляху (</a:t>
            </a:r>
            <a:r>
              <a:rPr lang="uk-UA" sz="1600" b="1" i="1" dirty="0" err="1"/>
              <a:t>nucleus</a:t>
            </a:r>
            <a:r>
              <a:rPr lang="uk-UA" sz="1600" b="1" i="1" dirty="0"/>
              <a:t> </a:t>
            </a:r>
            <a:r>
              <a:rPr lang="uk-UA" sz="1600" b="1" i="1" dirty="0" err="1"/>
              <a:t>tractus</a:t>
            </a:r>
            <a:r>
              <a:rPr lang="uk-UA" sz="1600" b="1" i="1" dirty="0"/>
              <a:t> </a:t>
            </a:r>
            <a:r>
              <a:rPr lang="uk-UA" sz="1600" b="1" i="1" dirty="0" err="1"/>
              <a:t>solitarii</a:t>
            </a:r>
            <a:r>
              <a:rPr lang="uk-UA" sz="1600" b="1" i="1" dirty="0"/>
              <a:t>)</a:t>
            </a:r>
            <a:r>
              <a:rPr lang="uk-UA" sz="1600" dirty="0"/>
              <a:t>, чутливе, загальне для лицьового, </a:t>
            </a:r>
            <a:r>
              <a:rPr lang="uk-UA" sz="1600" dirty="0" err="1"/>
              <a:t>язикоглоткового</a:t>
            </a:r>
            <a:r>
              <a:rPr lang="uk-UA" sz="1600" dirty="0"/>
              <a:t> і блукаючого нервів, лежить в глибині ромбоподібної ямки, проектується </a:t>
            </a:r>
            <a:r>
              <a:rPr lang="uk-UA" sz="1600" dirty="0" err="1"/>
              <a:t>латерально</a:t>
            </a:r>
            <a:r>
              <a:rPr lang="uk-UA" sz="1600" dirty="0"/>
              <a:t> від межової борозни, в покришці на всьому протязі дорсальних відділів довгастого мозку, аж до першого шийного сегмента спинного мозку .</a:t>
            </a:r>
            <a:endParaRPr lang="ru-RU" sz="1600" dirty="0"/>
          </a:p>
          <a:p>
            <a:r>
              <a:rPr lang="uk-UA" sz="1600" dirty="0"/>
              <a:t>3. </a:t>
            </a:r>
            <a:r>
              <a:rPr lang="uk-UA" sz="1600" b="1" i="1" dirty="0"/>
              <a:t>Верхнє слиновидільне ядро (</a:t>
            </a:r>
            <a:r>
              <a:rPr lang="uk-UA" sz="1600" b="1" i="1" dirty="0" err="1"/>
              <a:t>nucleus</a:t>
            </a:r>
            <a:r>
              <a:rPr lang="uk-UA" sz="1600" b="1" i="1" dirty="0"/>
              <a:t> </a:t>
            </a:r>
            <a:r>
              <a:rPr lang="uk-UA" sz="1600" b="1" i="1" dirty="0" err="1"/>
              <a:t>salivatorius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/>
              <a:t>)</a:t>
            </a:r>
            <a:r>
              <a:rPr lang="uk-UA" sz="1600" dirty="0"/>
              <a:t> - парасимпатичне ядро лицевого нерва, розташоване в ретикулярній формації моста, дещо </a:t>
            </a:r>
            <a:r>
              <a:rPr lang="uk-UA" sz="1600" dirty="0" err="1"/>
              <a:t>дорсальніше</a:t>
            </a:r>
            <a:r>
              <a:rPr lang="uk-UA" sz="1600" dirty="0"/>
              <a:t> і </a:t>
            </a:r>
            <a:r>
              <a:rPr lang="uk-UA" sz="1600" dirty="0" err="1"/>
              <a:t>латеральніше</a:t>
            </a:r>
            <a:r>
              <a:rPr lang="uk-UA" sz="1600" dirty="0"/>
              <a:t> від рухового ядра цього нерва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003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5500" y="2204864"/>
            <a:ext cx="424847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Вестибулярні </a:t>
            </a:r>
            <a:r>
              <a:rPr lang="uk-UA" b="1" i="1" dirty="0"/>
              <a:t>ядра</a:t>
            </a:r>
            <a:r>
              <a:rPr lang="uk-UA" dirty="0"/>
              <a:t> отримують нервові імпульси від чутливих ділянок (</a:t>
            </a:r>
            <a:r>
              <a:rPr lang="uk-UA" dirty="0" err="1"/>
              <a:t>ампулярних</a:t>
            </a:r>
            <a:r>
              <a:rPr lang="uk-UA" dirty="0"/>
              <a:t> гребінців і плям) перетинкового лабіринту внутрішнього вуха.</a:t>
            </a:r>
            <a:endParaRPr lang="ru-RU" dirty="0"/>
          </a:p>
          <a:p>
            <a:r>
              <a:rPr lang="uk-UA" dirty="0"/>
              <a:t>1. </a:t>
            </a:r>
            <a:r>
              <a:rPr lang="uk-UA" i="1" dirty="0"/>
              <a:t>Медіальне вестибулярне ядро (</a:t>
            </a:r>
            <a:r>
              <a:rPr lang="uk-UA" i="1" dirty="0" err="1"/>
              <a:t>nucleus</a:t>
            </a:r>
            <a:r>
              <a:rPr lang="uk-UA" i="1" dirty="0"/>
              <a:t> </a:t>
            </a:r>
            <a:r>
              <a:rPr lang="uk-UA" i="1" dirty="0" err="1"/>
              <a:t>vestibularis</a:t>
            </a:r>
            <a:r>
              <a:rPr lang="uk-UA" i="1" dirty="0"/>
              <a:t> </a:t>
            </a:r>
            <a:r>
              <a:rPr lang="uk-UA" i="1" dirty="0" err="1"/>
              <a:t>medialis</a:t>
            </a:r>
            <a:r>
              <a:rPr lang="uk-UA" i="1" dirty="0"/>
              <a:t>; ядро </a:t>
            </a:r>
            <a:r>
              <a:rPr lang="uk-UA" i="1" dirty="0" err="1"/>
              <a:t>Швальбе</a:t>
            </a:r>
            <a:r>
              <a:rPr lang="uk-UA" i="1" dirty="0"/>
              <a:t>)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2. </a:t>
            </a:r>
            <a:r>
              <a:rPr lang="uk-UA" i="1" dirty="0"/>
              <a:t>Латеральне вестибулярне ядро (</a:t>
            </a:r>
            <a:r>
              <a:rPr lang="uk-UA" i="1" dirty="0" err="1"/>
              <a:t>nucleus</a:t>
            </a:r>
            <a:r>
              <a:rPr lang="uk-UA" i="1" dirty="0"/>
              <a:t> </a:t>
            </a:r>
            <a:r>
              <a:rPr lang="uk-UA" i="1" dirty="0" err="1"/>
              <a:t>vestibularis</a:t>
            </a:r>
            <a:r>
              <a:rPr lang="uk-UA" i="1" dirty="0"/>
              <a:t> </a:t>
            </a:r>
            <a:r>
              <a:rPr lang="uk-UA" i="1" dirty="0" err="1"/>
              <a:t>lateralis</a:t>
            </a:r>
            <a:r>
              <a:rPr lang="uk-UA" i="1" dirty="0"/>
              <a:t>; ядро </a:t>
            </a:r>
            <a:r>
              <a:rPr lang="uk-UA" i="1" dirty="0" err="1"/>
              <a:t>Дейтерса</a:t>
            </a:r>
            <a:r>
              <a:rPr lang="uk-UA" i="1" dirty="0"/>
              <a:t>).</a:t>
            </a:r>
            <a:endParaRPr lang="ru-RU" dirty="0"/>
          </a:p>
          <a:p>
            <a:r>
              <a:rPr lang="uk-UA" dirty="0"/>
              <a:t>3. </a:t>
            </a:r>
            <a:r>
              <a:rPr lang="uk-UA" i="1" dirty="0"/>
              <a:t>Верхнє вестибулярне ядро (</a:t>
            </a:r>
            <a:r>
              <a:rPr lang="uk-UA" i="1" dirty="0" err="1"/>
              <a:t>nucleus</a:t>
            </a:r>
            <a:r>
              <a:rPr lang="uk-UA" i="1" dirty="0"/>
              <a:t> </a:t>
            </a:r>
            <a:r>
              <a:rPr lang="uk-UA" i="1" dirty="0" err="1"/>
              <a:t>vestibularis</a:t>
            </a:r>
            <a:r>
              <a:rPr lang="uk-UA" i="1" dirty="0"/>
              <a:t> </a:t>
            </a:r>
            <a:r>
              <a:rPr lang="uk-UA" i="1" dirty="0" err="1"/>
              <a:t>superior</a:t>
            </a:r>
            <a:r>
              <a:rPr lang="uk-UA" i="1" dirty="0"/>
              <a:t>, ядро </a:t>
            </a:r>
            <a:r>
              <a:rPr lang="uk-UA" i="1" dirty="0" err="1"/>
              <a:t>Бехтерева</a:t>
            </a:r>
            <a:r>
              <a:rPr lang="uk-UA" i="1" dirty="0"/>
              <a:t>).</a:t>
            </a:r>
            <a:endParaRPr lang="ru-RU" dirty="0"/>
          </a:p>
          <a:p>
            <a:r>
              <a:rPr lang="uk-UA" dirty="0"/>
              <a:t>4. </a:t>
            </a:r>
            <a:r>
              <a:rPr lang="uk-UA" i="1" dirty="0"/>
              <a:t>Нижня вестибулярне ядро (</a:t>
            </a:r>
            <a:r>
              <a:rPr lang="uk-UA" i="1" dirty="0" err="1"/>
              <a:t>nucleus</a:t>
            </a:r>
            <a:r>
              <a:rPr lang="uk-UA" i="1" dirty="0"/>
              <a:t> </a:t>
            </a:r>
            <a:r>
              <a:rPr lang="uk-UA" i="1" dirty="0" err="1"/>
              <a:t>vestibularis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/>
              <a:t>; ядро </a:t>
            </a:r>
            <a:r>
              <a:rPr lang="uk-UA" i="1" dirty="0" err="1"/>
              <a:t>Роллера</a:t>
            </a:r>
            <a:r>
              <a:rPr lang="uk-UA" i="1" dirty="0"/>
              <a:t>).</a:t>
            </a:r>
            <a:endParaRPr lang="ru-RU" dirty="0"/>
          </a:p>
        </p:txBody>
      </p:sp>
      <p:pic>
        <p:nvPicPr>
          <p:cNvPr id="1026" name="Picture 2" descr="Клиническая анатомия и синдромы поражения черепно-мозговых нервов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7" r="51195"/>
          <a:stretch/>
        </p:blipFill>
        <p:spPr bwMode="auto">
          <a:xfrm>
            <a:off x="5539" y="2106727"/>
            <a:ext cx="4547934" cy="47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72" y="44624"/>
            <a:ext cx="90010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b="1" dirty="0" err="1">
                <a:solidFill>
                  <a:prstClr val="black"/>
                </a:solidFill>
              </a:rPr>
              <a:t>Присінково-завитковий</a:t>
            </a:r>
            <a:r>
              <a:rPr lang="uk-UA" sz="1600" b="1" dirty="0">
                <a:solidFill>
                  <a:prstClr val="black"/>
                </a:solidFill>
              </a:rPr>
              <a:t> нерв (n. </a:t>
            </a:r>
            <a:r>
              <a:rPr lang="uk-UA" sz="1600" b="1" dirty="0" err="1">
                <a:solidFill>
                  <a:prstClr val="black"/>
                </a:solidFill>
              </a:rPr>
              <a:t>vestibulocochlearis</a:t>
            </a:r>
            <a:r>
              <a:rPr lang="uk-UA" sz="1600" b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 має дві групи ядер: два завиткових (слухових) і чотири вестибулярних (</a:t>
            </a:r>
            <a:r>
              <a:rPr lang="uk-UA" sz="1600" dirty="0" err="1">
                <a:solidFill>
                  <a:prstClr val="black"/>
                </a:solidFill>
              </a:rPr>
              <a:t>присінкових</a:t>
            </a:r>
            <a:r>
              <a:rPr lang="uk-UA" sz="1600" dirty="0">
                <a:solidFill>
                  <a:prstClr val="black"/>
                </a:solidFill>
              </a:rPr>
              <a:t>), які лежать в латеральних відділах моста і проектуються в області вестибулярного поля ромбоподібної ямки.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b="1" i="1" dirty="0">
                <a:solidFill>
                  <a:prstClr val="black"/>
                </a:solidFill>
              </a:rPr>
              <a:t>Завиткові ядра: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1. </a:t>
            </a:r>
            <a:r>
              <a:rPr lang="uk-UA" sz="1600" i="1" dirty="0">
                <a:solidFill>
                  <a:prstClr val="black"/>
                </a:solidFill>
              </a:rPr>
              <a:t>Переднє завиткове ядро (</a:t>
            </a:r>
            <a:r>
              <a:rPr lang="uk-UA" sz="1600" i="1" dirty="0" err="1">
                <a:solidFill>
                  <a:prstClr val="black"/>
                </a:solidFill>
              </a:rPr>
              <a:t>nucleus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cochlearis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ventralis</a:t>
            </a:r>
            <a:r>
              <a:rPr lang="uk-UA" sz="1600" i="1" dirty="0">
                <a:solidFill>
                  <a:prstClr val="black"/>
                </a:solidFill>
              </a:rPr>
              <a:t>).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2. </a:t>
            </a:r>
            <a:r>
              <a:rPr lang="uk-UA" sz="1600" i="1" dirty="0">
                <a:solidFill>
                  <a:prstClr val="black"/>
                </a:solidFill>
              </a:rPr>
              <a:t>Заднє завиткове ядро (</a:t>
            </a:r>
            <a:r>
              <a:rPr lang="uk-UA" sz="1600" i="1" dirty="0" err="1">
                <a:solidFill>
                  <a:prstClr val="black"/>
                </a:solidFill>
              </a:rPr>
              <a:t>nucleus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cochlearis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dorsalis</a:t>
            </a:r>
            <a:r>
              <a:rPr lang="uk-UA" sz="1600" i="1" dirty="0" smtClean="0">
                <a:solidFill>
                  <a:prstClr val="black"/>
                </a:solidFill>
              </a:rPr>
              <a:t>).</a:t>
            </a:r>
          </a:p>
          <a:p>
            <a:r>
              <a:rPr lang="uk-UA" sz="1600" dirty="0">
                <a:solidFill>
                  <a:prstClr val="black"/>
                </a:solidFill>
              </a:rPr>
              <a:t>На клітинах цих ядер закінчуються </a:t>
            </a:r>
            <a:r>
              <a:rPr lang="uk-UA" sz="1600" dirty="0" err="1">
                <a:solidFill>
                  <a:prstClr val="black"/>
                </a:solidFill>
              </a:rPr>
              <a:t>синапсами</a:t>
            </a:r>
            <a:r>
              <a:rPr lang="uk-UA" sz="1600" dirty="0">
                <a:solidFill>
                  <a:prstClr val="black"/>
                </a:solidFill>
              </a:rPr>
              <a:t> відростки нейронів вузла </a:t>
            </a:r>
            <a:r>
              <a:rPr lang="uk-UA" sz="1600" dirty="0" smtClean="0">
                <a:solidFill>
                  <a:prstClr val="black"/>
                </a:solidFill>
              </a:rPr>
              <a:t>завитка, </a:t>
            </a:r>
            <a:r>
              <a:rPr lang="uk-UA" sz="1600" dirty="0">
                <a:solidFill>
                  <a:prstClr val="black"/>
                </a:solidFill>
              </a:rPr>
              <a:t>що утворюють завиткову частину присінкові-завиткового нерва. Ці ядра лежать </a:t>
            </a:r>
            <a:r>
              <a:rPr lang="uk-UA" sz="1600" dirty="0" smtClean="0">
                <a:solidFill>
                  <a:prstClr val="black"/>
                </a:solidFill>
              </a:rPr>
              <a:t>збоку </a:t>
            </a:r>
            <a:r>
              <a:rPr lang="uk-UA" sz="1600" dirty="0">
                <a:solidFill>
                  <a:prstClr val="black"/>
                </a:solidFill>
              </a:rPr>
              <a:t>від вестибулярних ядер</a:t>
            </a:r>
            <a:r>
              <a:rPr lang="uk-UA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9641"/>
            <a:ext cx="8229600" cy="836712"/>
          </a:xfrm>
        </p:spPr>
        <p:txBody>
          <a:bodyPr>
            <a:noAutofit/>
          </a:bodyPr>
          <a:lstStyle/>
          <a:p>
            <a:r>
              <a:rPr lang="uk-UA" sz="6000" b="1" i="1" dirty="0"/>
              <a:t>Мозочок (</a:t>
            </a:r>
            <a:r>
              <a:rPr lang="uk-UA" sz="6000" b="1" i="1" dirty="0" err="1"/>
              <a:t>cerebellum</a:t>
            </a:r>
            <a:r>
              <a:rPr lang="uk-UA" sz="6000" b="1" i="1" dirty="0"/>
              <a:t>)</a:t>
            </a:r>
            <a:r>
              <a:rPr lang="uk-UA" sz="6000" dirty="0"/>
              <a:t>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957761"/>
            <a:ext cx="4769765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Мозочок </a:t>
            </a:r>
            <a:r>
              <a:rPr lang="uk-UA" sz="2000" dirty="0" smtClean="0"/>
              <a:t>регулює </a:t>
            </a:r>
            <a:r>
              <a:rPr lang="uk-UA" sz="2000" dirty="0"/>
              <a:t>позу і м'язовий тонус, контролює виконання швидких цілеспрямованих довільних рухів, направляє повільні цілеспрямовані руху і координує їх рефлексами підтримки пози. </a:t>
            </a:r>
            <a:endParaRPr lang="uk-UA" sz="2000" dirty="0" smtClean="0"/>
          </a:p>
          <a:p>
            <a:pPr algn="just"/>
            <a:r>
              <a:rPr lang="uk-UA" sz="2000" dirty="0" smtClean="0"/>
              <a:t>Найбільш </a:t>
            </a:r>
            <a:r>
              <a:rPr lang="uk-UA" sz="2000" dirty="0"/>
              <a:t>розвинений мозочок у людини в зв'язку з прямоходінням і трудовою </a:t>
            </a:r>
            <a:r>
              <a:rPr lang="uk-UA" sz="2000" dirty="0" smtClean="0"/>
              <a:t>діяльністю.</a:t>
            </a:r>
          </a:p>
          <a:p>
            <a:pPr algn="just"/>
            <a:r>
              <a:rPr lang="uk-UA" sz="2000" dirty="0" smtClean="0"/>
              <a:t>Мозочок </a:t>
            </a:r>
            <a:r>
              <a:rPr lang="uk-UA" sz="2000" dirty="0"/>
              <a:t>масою близько 120-160 г розташовується в задній черепній ямці, </a:t>
            </a:r>
            <a:r>
              <a:rPr lang="uk-UA" sz="2000" dirty="0" err="1"/>
              <a:t>дорсально</a:t>
            </a:r>
            <a:r>
              <a:rPr lang="uk-UA" sz="2000" dirty="0"/>
              <a:t> від моста і верхньої (дорсальної) частини довгастого мозку. Зверху над мозочком нависають потиличні частки півкуль великого мозку, які відділені від мозочка відростком твердої мозкової оболонки (</a:t>
            </a:r>
            <a:r>
              <a:rPr lang="uk-UA" sz="2000" i="1" dirty="0"/>
              <a:t>намет мозочка</a:t>
            </a:r>
            <a:r>
              <a:rPr lang="uk-UA" sz="2000" dirty="0"/>
              <a:t>), </a:t>
            </a:r>
            <a:r>
              <a:rPr lang="uk-UA" sz="2000" dirty="0" smtClean="0"/>
              <a:t>розташований </a:t>
            </a:r>
            <a:r>
              <a:rPr lang="uk-UA" sz="2000" dirty="0"/>
              <a:t>в поперечній щілини великого мозку. </a:t>
            </a:r>
            <a:endParaRPr lang="uk-UA" sz="2000" dirty="0" smtClean="0"/>
          </a:p>
        </p:txBody>
      </p:sp>
      <p:pic>
        <p:nvPicPr>
          <p:cNvPr id="7" name="Picture 2" descr="ÐÐ°ÑÑÐ¸Ð½ÐºÐ¸ Ð¿Ð¾ Ð·Ð°Ð¿ÑÐ¾ÑÑ ÑÐ°Ð»Ð°Ð¼ÑÑ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r="55140"/>
          <a:stretch/>
        </p:blipFill>
        <p:spPr bwMode="auto">
          <a:xfrm>
            <a:off x="81188" y="954118"/>
            <a:ext cx="4101981" cy="586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6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50" y="116632"/>
            <a:ext cx="89289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Ядра чотирьох останніх пар черепних нервів (IX, X, XI і XII) залягають в нижній половині ромбоподібної ямки, утвореної дорсальним відділом довгастого мозку</a:t>
            </a:r>
            <a:r>
              <a:rPr lang="uk-UA" sz="1600" dirty="0" smtClean="0"/>
              <a:t>.</a:t>
            </a:r>
          </a:p>
        </p:txBody>
      </p:sp>
      <p:pic>
        <p:nvPicPr>
          <p:cNvPr id="4098" name="Picture 2" descr="Язикоглотковий (IX), блукаючий (X) нерви. Синдроми, дослідженн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35834" cy="59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5834" y="836712"/>
            <a:ext cx="4558035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 err="1"/>
              <a:t>Язикоглотковий</a:t>
            </a:r>
            <a:r>
              <a:rPr lang="uk-UA" sz="1600" b="1" dirty="0"/>
              <a:t> нерв (n. </a:t>
            </a:r>
            <a:r>
              <a:rPr lang="uk-UA" sz="1600" b="1" dirty="0" err="1"/>
              <a:t>glossopharyngeus</a:t>
            </a:r>
            <a:r>
              <a:rPr lang="uk-UA" sz="1600" b="1" dirty="0"/>
              <a:t>)</a:t>
            </a:r>
            <a:r>
              <a:rPr lang="uk-UA" sz="1600" dirty="0"/>
              <a:t>, має три ядра, одне з яких (подвійне, рухове) є загальним для IX і X черепних нервів</a:t>
            </a:r>
            <a:r>
              <a:rPr lang="uk-UA" sz="1600" dirty="0" smtClean="0"/>
              <a:t>.</a:t>
            </a:r>
            <a:endParaRPr lang="uk-UA" sz="1600" dirty="0" smtClean="0">
              <a:solidFill>
                <a:prstClr val="black"/>
              </a:solidFill>
            </a:endParaRP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1</a:t>
            </a:r>
            <a:r>
              <a:rPr lang="uk-UA" sz="1600" dirty="0">
                <a:solidFill>
                  <a:prstClr val="black"/>
                </a:solidFill>
              </a:rPr>
              <a:t>. </a:t>
            </a:r>
            <a:r>
              <a:rPr lang="uk-UA" sz="1600" b="1" i="1" dirty="0">
                <a:solidFill>
                  <a:prstClr val="black"/>
                </a:solidFill>
              </a:rPr>
              <a:t>Подвійне ядро (</a:t>
            </a:r>
            <a:r>
              <a:rPr lang="uk-UA" sz="1600" b="1" i="1" dirty="0" err="1">
                <a:solidFill>
                  <a:prstClr val="black"/>
                </a:solidFill>
              </a:rPr>
              <a:t>nucleus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ambigvus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b="1" dirty="0">
                <a:solidFill>
                  <a:prstClr val="black"/>
                </a:solidFill>
              </a:rPr>
              <a:t>,</a:t>
            </a:r>
            <a:r>
              <a:rPr lang="uk-UA" sz="1600" dirty="0">
                <a:solidFill>
                  <a:prstClr val="black"/>
                </a:solidFill>
              </a:rPr>
              <a:t> рухове, розташовується в ретикулярній формації, в нижній половині ромбоподібної ямки і проектується в ділянці нижньої (каудальної) ямки.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2. </a:t>
            </a:r>
            <a:r>
              <a:rPr lang="uk-UA" sz="1600" b="1" i="1" dirty="0">
                <a:solidFill>
                  <a:prstClr val="black"/>
                </a:solidFill>
              </a:rPr>
              <a:t>Ядро одиночного шляху (</a:t>
            </a:r>
            <a:r>
              <a:rPr lang="uk-UA" sz="1600" b="1" i="1" dirty="0" err="1">
                <a:solidFill>
                  <a:prstClr val="black"/>
                </a:solidFill>
              </a:rPr>
              <a:t>nucleus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b="1" i="1" dirty="0" err="1">
                <a:solidFill>
                  <a:prstClr val="black"/>
                </a:solidFill>
              </a:rPr>
              <a:t>solitarius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b="1" dirty="0">
                <a:solidFill>
                  <a:prstClr val="black"/>
                </a:solidFill>
              </a:rPr>
              <a:t>,</a:t>
            </a:r>
            <a:r>
              <a:rPr lang="uk-UA" sz="1600" dirty="0">
                <a:solidFill>
                  <a:prstClr val="black"/>
                </a:solidFill>
              </a:rPr>
              <a:t> чутливе, загальне для VII, IX та X черепних нервів.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3. </a:t>
            </a:r>
            <a:r>
              <a:rPr lang="uk-UA" sz="1600" b="1" i="1" dirty="0" smtClean="0">
                <a:solidFill>
                  <a:prstClr val="black"/>
                </a:solidFill>
              </a:rPr>
              <a:t>Нижнє слиновидільне ядро (</a:t>
            </a:r>
            <a:r>
              <a:rPr lang="uk-UA" sz="1600" b="1" i="1" dirty="0" err="1" smtClean="0">
                <a:solidFill>
                  <a:prstClr val="black"/>
                </a:solidFill>
              </a:rPr>
              <a:t>nucleus</a:t>
            </a:r>
            <a:r>
              <a:rPr lang="uk-UA" sz="1600" b="1" i="1" dirty="0" smtClean="0">
                <a:solidFill>
                  <a:prstClr val="black"/>
                </a:solidFill>
              </a:rPr>
              <a:t> </a:t>
            </a:r>
            <a:r>
              <a:rPr lang="uk-UA" sz="1600" b="1" i="1" dirty="0" err="1" smtClean="0">
                <a:solidFill>
                  <a:prstClr val="black"/>
                </a:solidFill>
              </a:rPr>
              <a:t>solivatorius</a:t>
            </a:r>
            <a:r>
              <a:rPr lang="uk-UA" sz="1600" b="1" i="1" dirty="0" smtClean="0">
                <a:solidFill>
                  <a:prstClr val="black"/>
                </a:solidFill>
              </a:rPr>
              <a:t> </a:t>
            </a:r>
            <a:r>
              <a:rPr lang="uk-UA" sz="1600" b="1" i="1" dirty="0" err="1" smtClean="0">
                <a:solidFill>
                  <a:prstClr val="black"/>
                </a:solidFill>
              </a:rPr>
              <a:t>inferior</a:t>
            </a:r>
            <a:r>
              <a:rPr lang="uk-UA" sz="1600" b="1" i="1" dirty="0" smtClean="0">
                <a:solidFill>
                  <a:prstClr val="black"/>
                </a:solidFill>
              </a:rPr>
              <a:t>)</a:t>
            </a:r>
            <a:r>
              <a:rPr lang="uk-UA" sz="1600" dirty="0" smtClean="0">
                <a:solidFill>
                  <a:prstClr val="black"/>
                </a:solidFill>
              </a:rPr>
              <a:t>, вегетативне (парасимпатичне), знаходиться в ретикулярній формації довгастого мозку між нижнім оливним ядром і подвійним ядром.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835" y="4437112"/>
            <a:ext cx="455803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/>
              <a:t>Блукаючий нерв (n. </a:t>
            </a:r>
            <a:r>
              <a:rPr lang="uk-UA" sz="1600" b="1" dirty="0" err="1"/>
              <a:t>vagus</a:t>
            </a:r>
            <a:r>
              <a:rPr lang="uk-UA" sz="1600" b="1" dirty="0"/>
              <a:t>)</a:t>
            </a:r>
            <a:r>
              <a:rPr lang="uk-UA" sz="1600" dirty="0"/>
              <a:t> має три ядра: рухове, чутливе і вегетативне (парасимпатичне).</a:t>
            </a:r>
            <a:endParaRPr lang="ru-RU" sz="1600" dirty="0"/>
          </a:p>
          <a:p>
            <a:r>
              <a:rPr lang="uk-UA" sz="1600" dirty="0"/>
              <a:t>1. </a:t>
            </a:r>
            <a:r>
              <a:rPr lang="uk-UA" sz="1600" b="1" i="1" dirty="0"/>
              <a:t>Подвійне ядро (</a:t>
            </a:r>
            <a:r>
              <a:rPr lang="uk-UA" sz="1600" b="1" i="1" dirty="0" err="1"/>
              <a:t>nucleus</a:t>
            </a:r>
            <a:r>
              <a:rPr lang="uk-UA" sz="1600" b="1" i="1" dirty="0"/>
              <a:t> </a:t>
            </a:r>
            <a:r>
              <a:rPr lang="uk-UA" sz="1600" b="1" i="1" dirty="0" err="1"/>
              <a:t>ambiguus</a:t>
            </a:r>
            <a:r>
              <a:rPr lang="uk-UA" sz="1600" b="1" i="1" dirty="0"/>
              <a:t>)</a:t>
            </a:r>
            <a:r>
              <a:rPr lang="uk-UA" sz="1600" dirty="0"/>
              <a:t>, рухове, загальне для IX і X черепних нервів.</a:t>
            </a:r>
            <a:endParaRPr lang="ru-RU" sz="1600" dirty="0"/>
          </a:p>
          <a:p>
            <a:r>
              <a:rPr lang="uk-UA" sz="1600" dirty="0"/>
              <a:t>2. </a:t>
            </a:r>
            <a:r>
              <a:rPr lang="uk-UA" sz="1600" b="1" i="1" dirty="0"/>
              <a:t>Ядро одиночного шляху (</a:t>
            </a:r>
            <a:r>
              <a:rPr lang="uk-UA" sz="1600" b="1" i="1" dirty="0" err="1"/>
              <a:t>nucleus</a:t>
            </a:r>
            <a:r>
              <a:rPr lang="uk-UA" sz="1600" b="1" i="1" dirty="0"/>
              <a:t> </a:t>
            </a:r>
            <a:r>
              <a:rPr lang="uk-UA" sz="1600" b="1" i="1" dirty="0" err="1"/>
              <a:t>solitarius</a:t>
            </a:r>
            <a:r>
              <a:rPr lang="uk-UA" sz="1600" b="1" i="1" dirty="0"/>
              <a:t>)</a:t>
            </a:r>
            <a:r>
              <a:rPr lang="uk-UA" sz="1600" b="1" dirty="0"/>
              <a:t>,</a:t>
            </a:r>
            <a:r>
              <a:rPr lang="uk-UA" sz="1600" dirty="0"/>
              <a:t> чутливе, загальне для VII, IX та X нервів.</a:t>
            </a:r>
            <a:endParaRPr lang="ru-RU" sz="1600" dirty="0"/>
          </a:p>
          <a:p>
            <a:r>
              <a:rPr lang="uk-UA" sz="1600" dirty="0"/>
              <a:t>3. </a:t>
            </a:r>
            <a:r>
              <a:rPr lang="uk-UA" sz="1600" b="1" i="1" dirty="0"/>
              <a:t>Заднє ядро блукаючого нерва (</a:t>
            </a:r>
            <a:r>
              <a:rPr lang="uk-UA" sz="1600" b="1" i="1" dirty="0" err="1"/>
              <a:t>nucleus</a:t>
            </a:r>
            <a:r>
              <a:rPr lang="uk-UA" sz="1600" b="1" i="1" dirty="0"/>
              <a:t> </a:t>
            </a:r>
            <a:r>
              <a:rPr lang="uk-UA" sz="1600" b="1" i="1" dirty="0" err="1"/>
              <a:t>dorsalis</a:t>
            </a:r>
            <a:r>
              <a:rPr lang="uk-UA" sz="1600" b="1" i="1" dirty="0"/>
              <a:t> </a:t>
            </a:r>
            <a:r>
              <a:rPr lang="uk-UA" sz="1600" b="1" i="1" dirty="0" err="1"/>
              <a:t>nervi</a:t>
            </a:r>
            <a:r>
              <a:rPr lang="uk-UA" sz="1600" b="1" i="1" dirty="0"/>
              <a:t> </a:t>
            </a:r>
            <a:r>
              <a:rPr lang="uk-UA" sz="1600" b="1" i="1" dirty="0" err="1"/>
              <a:t>vagi</a:t>
            </a:r>
            <a:r>
              <a:rPr lang="uk-UA" sz="1600" b="1" i="1" dirty="0"/>
              <a:t>)</a:t>
            </a:r>
            <a:r>
              <a:rPr lang="uk-UA" sz="1600" b="1" dirty="0"/>
              <a:t>,</a:t>
            </a:r>
            <a:r>
              <a:rPr lang="uk-UA" sz="1600" dirty="0"/>
              <a:t> парасимпатичне, залягає поверхнево в області трикутника блукаючого нерва.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339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одатковий нерв (XI). Синдроми, дослідження функції – Медичні стат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88968"/>
            <a:ext cx="5184575" cy="54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2466" y="188640"/>
            <a:ext cx="7632847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b="1" dirty="0"/>
              <a:t>Додатковий нерв (n. </a:t>
            </a:r>
            <a:r>
              <a:rPr lang="uk-UA" b="1" dirty="0" err="1"/>
              <a:t>accessorius</a:t>
            </a:r>
            <a:r>
              <a:rPr lang="uk-UA" b="1" dirty="0"/>
              <a:t>)</a:t>
            </a:r>
            <a:r>
              <a:rPr lang="uk-UA" dirty="0"/>
              <a:t> має </a:t>
            </a:r>
            <a:r>
              <a:rPr lang="uk-UA" b="1" i="1" dirty="0"/>
              <a:t>рухове ядро додаткового нерва (</a:t>
            </a:r>
            <a:r>
              <a:rPr lang="uk-UA" b="1" i="1" dirty="0" err="1"/>
              <a:t>nucleus</a:t>
            </a:r>
            <a:r>
              <a:rPr lang="uk-UA" b="1" i="1" dirty="0"/>
              <a:t> </a:t>
            </a:r>
            <a:r>
              <a:rPr lang="uk-UA" b="1" i="1" dirty="0" err="1"/>
              <a:t>nervi</a:t>
            </a:r>
            <a:r>
              <a:rPr lang="uk-UA" b="1" i="1" dirty="0"/>
              <a:t> </a:t>
            </a:r>
            <a:r>
              <a:rPr lang="uk-UA" b="1" i="1" dirty="0" err="1"/>
              <a:t>accessorii</a:t>
            </a:r>
            <a:r>
              <a:rPr lang="uk-UA" b="1" i="1" dirty="0"/>
              <a:t>)</a:t>
            </a:r>
            <a:r>
              <a:rPr lang="uk-UA" dirty="0"/>
              <a:t>. Воно залягає в товщі ромбоподібної ямки, нижче подвійного ядра, і триває в сірій речовині спинного мозку на протязі верхніх 5-6 сегментів (між заднім і переднім рогом, ближче до переднього).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1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врология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472608" cy="68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116632"/>
            <a:ext cx="331236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Під'язиковий нерв (n. </a:t>
            </a:r>
            <a:r>
              <a:rPr lang="uk-UA" b="1" dirty="0" err="1"/>
              <a:t>hypoglossus</a:t>
            </a:r>
            <a:r>
              <a:rPr lang="uk-UA" b="1" dirty="0"/>
              <a:t>)</a:t>
            </a:r>
            <a:r>
              <a:rPr lang="uk-UA" dirty="0"/>
              <a:t> має одне ядро в нижньому куті ромбоподібної ямки, в глибині трикутника під'язикового нерва </a:t>
            </a:r>
            <a:r>
              <a:rPr lang="uk-UA" i="1" dirty="0"/>
              <a:t>(</a:t>
            </a:r>
            <a:r>
              <a:rPr lang="uk-UA" b="1" i="1" dirty="0" err="1"/>
              <a:t>nucleus</a:t>
            </a:r>
            <a:r>
              <a:rPr lang="uk-UA" b="1" i="1" dirty="0"/>
              <a:t> </a:t>
            </a:r>
            <a:r>
              <a:rPr lang="uk-UA" b="1" i="1" dirty="0" err="1"/>
              <a:t>nervi</a:t>
            </a:r>
            <a:r>
              <a:rPr lang="uk-UA" b="1" i="1" dirty="0"/>
              <a:t> </a:t>
            </a:r>
            <a:r>
              <a:rPr lang="uk-UA" b="1" i="1" dirty="0" err="1"/>
              <a:t>hypoglossi</a:t>
            </a:r>
            <a:r>
              <a:rPr lang="uk-UA" i="1" dirty="0"/>
              <a:t>)</a:t>
            </a:r>
            <a:r>
              <a:rPr lang="uk-UA" dirty="0"/>
              <a:t>. Відростки його клітин беруть участь в іннервації м'язів язика і разом з нервами, що відходять від шийного сплетення, - в іннервації м'язів передній області шиї (під'язикові м'язи).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260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7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" y="404664"/>
            <a:ext cx="8982075" cy="63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9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p/pBmlyPOsb293VhCqZkLwgjUHfYMxFa61QNvidW/slide-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9938" r="1995" b="10811"/>
          <a:stretch/>
        </p:blipFill>
        <p:spPr bwMode="auto">
          <a:xfrm>
            <a:off x="1385646" y="2362948"/>
            <a:ext cx="6372708" cy="4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16179"/>
            <a:ext cx="792088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Дві опуклі поверхні мозочка - верхня і нижня, розділені </a:t>
            </a:r>
            <a:r>
              <a:rPr lang="uk-UA" sz="2000" dirty="0" smtClean="0"/>
              <a:t>глибокою </a:t>
            </a:r>
            <a:r>
              <a:rPr lang="uk-UA" sz="2000" i="1" dirty="0" smtClean="0"/>
              <a:t>горизонтальною щілиною </a:t>
            </a:r>
            <a:r>
              <a:rPr lang="uk-UA" sz="2000" i="1" dirty="0"/>
              <a:t>(</a:t>
            </a:r>
            <a:r>
              <a:rPr lang="uk-UA" sz="2000" i="1" dirty="0" err="1"/>
              <a:t>fissura</a:t>
            </a:r>
            <a:r>
              <a:rPr lang="uk-UA" sz="2000" i="1" dirty="0"/>
              <a:t> </a:t>
            </a:r>
            <a:r>
              <a:rPr lang="uk-UA" sz="2000" i="1" dirty="0" err="1"/>
              <a:t>horisontalis</a:t>
            </a:r>
            <a:r>
              <a:rPr lang="uk-UA" sz="2000" i="1" dirty="0" smtClean="0"/>
              <a:t>)</a:t>
            </a:r>
            <a:r>
              <a:rPr lang="uk-UA" sz="2000" dirty="0" smtClean="0"/>
              <a:t>.</a:t>
            </a:r>
          </a:p>
          <a:p>
            <a:r>
              <a:rPr lang="uk-UA" sz="2000" dirty="0"/>
              <a:t>У мозочка розрізняють дві </a:t>
            </a:r>
            <a:r>
              <a:rPr lang="uk-UA" sz="2000" i="1" dirty="0"/>
              <a:t>півкулі (</a:t>
            </a:r>
            <a:r>
              <a:rPr lang="uk-UA" sz="2000" i="1" dirty="0" err="1"/>
              <a:t>hemispherium</a:t>
            </a:r>
            <a:r>
              <a:rPr lang="uk-UA" sz="2000" i="1" dirty="0"/>
              <a:t>)</a:t>
            </a:r>
            <a:r>
              <a:rPr lang="uk-UA" sz="2000" dirty="0"/>
              <a:t> і непарну серединну частину - </a:t>
            </a:r>
            <a:r>
              <a:rPr lang="uk-UA" sz="2000" i="1" dirty="0"/>
              <a:t>черв (</a:t>
            </a:r>
            <a:r>
              <a:rPr lang="uk-UA" sz="2000" i="1" dirty="0" err="1"/>
              <a:t>vermis</a:t>
            </a:r>
            <a:r>
              <a:rPr lang="uk-UA" sz="2000" i="1" dirty="0"/>
              <a:t>)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Поверхні </a:t>
            </a:r>
            <a:r>
              <a:rPr lang="uk-UA" sz="2000" dirty="0"/>
              <a:t>півкуль і черв'яка розділяють поперечні паралельні </a:t>
            </a:r>
            <a:r>
              <a:rPr lang="uk-UA" sz="2000" i="1" dirty="0"/>
              <a:t>борозни (або щілини) (</a:t>
            </a:r>
            <a:r>
              <a:rPr lang="uk-UA" sz="2000" i="1" dirty="0" err="1"/>
              <a:t>sulci</a:t>
            </a:r>
            <a:r>
              <a:rPr lang="uk-UA" sz="2000" i="1" dirty="0"/>
              <a:t>, </a:t>
            </a:r>
            <a:r>
              <a:rPr lang="uk-UA" sz="2000" i="1" dirty="0" err="1"/>
              <a:t>fissurae</a:t>
            </a:r>
            <a:r>
              <a:rPr lang="uk-UA" sz="2000" i="1" dirty="0"/>
              <a:t>)</a:t>
            </a:r>
            <a:r>
              <a:rPr lang="uk-UA" sz="2000" dirty="0"/>
              <a:t>, між якими розташовані вузькі довгі </a:t>
            </a:r>
            <a:r>
              <a:rPr lang="uk-UA" sz="2000" i="1" dirty="0"/>
              <a:t>листки мозочка (</a:t>
            </a:r>
            <a:r>
              <a:rPr lang="uk-UA" sz="2000" i="1" dirty="0" err="1"/>
              <a:t>folia</a:t>
            </a:r>
            <a:r>
              <a:rPr lang="uk-UA" sz="2000" i="1" dirty="0"/>
              <a:t> </a:t>
            </a:r>
            <a:r>
              <a:rPr lang="uk-UA" sz="2000" i="1" dirty="0" err="1"/>
              <a:t>cerebelli</a:t>
            </a:r>
            <a:r>
              <a:rPr lang="uk-UA" sz="2000" i="1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001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17"/>
            <a:ext cx="9144000" cy="1143000"/>
          </a:xfrm>
        </p:spPr>
        <p:txBody>
          <a:bodyPr>
            <a:noAutofit/>
          </a:bodyPr>
          <a:lstStyle/>
          <a:p>
            <a:r>
              <a:rPr lang="uk-UA" b="1" dirty="0" smtClean="0"/>
              <a:t>Часточки мозочка </a:t>
            </a:r>
            <a:r>
              <a:rPr lang="uk-UA" b="1" i="1" dirty="0"/>
              <a:t>(</a:t>
            </a:r>
            <a:r>
              <a:rPr lang="uk-UA" b="1" i="1" dirty="0" err="1"/>
              <a:t>lobuli</a:t>
            </a:r>
            <a:r>
              <a:rPr lang="uk-UA" b="1" i="1" dirty="0"/>
              <a:t> </a:t>
            </a:r>
            <a:r>
              <a:rPr lang="uk-UA" b="1" i="1" dirty="0" err="1"/>
              <a:t>cerebelli</a:t>
            </a:r>
            <a:r>
              <a:rPr lang="uk-UA" b="1" i="1" dirty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81871"/>
            <a:ext cx="892899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У мозочка розрізняють </a:t>
            </a:r>
            <a:r>
              <a:rPr lang="uk-UA" i="1" dirty="0"/>
              <a:t>передню (</a:t>
            </a:r>
            <a:r>
              <a:rPr lang="uk-UA" i="1" dirty="0" err="1"/>
              <a:t>lobus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), задню (</a:t>
            </a:r>
            <a:r>
              <a:rPr lang="uk-UA" i="1" dirty="0" err="1"/>
              <a:t>lobus</a:t>
            </a:r>
            <a:r>
              <a:rPr lang="uk-UA" i="1" dirty="0"/>
              <a:t> </a:t>
            </a:r>
            <a:r>
              <a:rPr lang="uk-UA" i="1" dirty="0" err="1"/>
              <a:t>posterior</a:t>
            </a:r>
            <a:r>
              <a:rPr lang="uk-UA" i="1" dirty="0"/>
              <a:t>) </a:t>
            </a:r>
            <a:r>
              <a:rPr lang="uk-UA" dirty="0"/>
              <a:t>і</a:t>
            </a:r>
            <a:r>
              <a:rPr lang="uk-UA" i="1" dirty="0"/>
              <a:t> клаптиково-вузликову (</a:t>
            </a:r>
            <a:r>
              <a:rPr lang="uk-UA" i="1" dirty="0" err="1"/>
              <a:t>lobus</a:t>
            </a:r>
            <a:r>
              <a:rPr lang="uk-UA" i="1" dirty="0"/>
              <a:t> flocculo-nodularis) частки</a:t>
            </a:r>
            <a:r>
              <a:rPr lang="uk-UA" dirty="0"/>
              <a:t>, відокремлені глибокими щілинами. Групи листків, відділених більш глибокими борознами, утворюють </a:t>
            </a:r>
            <a:r>
              <a:rPr lang="uk-UA" i="1" dirty="0"/>
              <a:t>часточки мозочка (</a:t>
            </a:r>
            <a:r>
              <a:rPr lang="uk-UA" i="1" dirty="0" err="1"/>
              <a:t>lobuli</a:t>
            </a:r>
            <a:r>
              <a:rPr lang="uk-UA" i="1" dirty="0"/>
              <a:t> </a:t>
            </a:r>
            <a:r>
              <a:rPr lang="uk-UA" i="1" dirty="0" err="1"/>
              <a:t>cerebelli</a:t>
            </a:r>
            <a:r>
              <a:rPr lang="uk-UA" i="1" dirty="0"/>
              <a:t>)</a:t>
            </a:r>
            <a:r>
              <a:rPr lang="uk-UA" dirty="0"/>
              <a:t>. Борозни мозочка суцільні і переходять з черв'яка на півкулі, тому кожна часточка черв'яка пов'язана з правою і лівою часточками півкуль. Кожен листок (звивина) мозочка є тонким прошарком білої речовини, покритої корою (сірою речовиною). </a:t>
            </a:r>
            <a:endParaRPr lang="ru-RU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0970" r="5195" b="14340"/>
          <a:stretch/>
        </p:blipFill>
        <p:spPr bwMode="auto">
          <a:xfrm>
            <a:off x="2735287" y="2654987"/>
            <a:ext cx="6408713" cy="41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685773"/>
            <a:ext cx="2627784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Парний </a:t>
            </a:r>
            <a:r>
              <a:rPr lang="uk-UA" i="1" dirty="0"/>
              <a:t>клаптик (</a:t>
            </a:r>
            <a:r>
              <a:rPr lang="uk-UA" i="1" dirty="0" err="1"/>
              <a:t>flocculus</a:t>
            </a:r>
            <a:r>
              <a:rPr lang="uk-UA" i="1" dirty="0"/>
              <a:t>)</a:t>
            </a:r>
            <a:r>
              <a:rPr lang="uk-UA" dirty="0"/>
              <a:t> є найбільш ізольованою часточкою півкулі. Клаптик з кожного боку прилягає до вентральної поверхні середньої </a:t>
            </a:r>
            <a:r>
              <a:rPr lang="uk-UA" dirty="0" err="1"/>
              <a:t>мозочкової</a:t>
            </a:r>
            <a:r>
              <a:rPr lang="uk-UA" dirty="0"/>
              <a:t> ніжки і пов'язаний з </a:t>
            </a:r>
            <a:r>
              <a:rPr lang="uk-UA" i="1" dirty="0"/>
              <a:t>вузликом (</a:t>
            </a:r>
            <a:r>
              <a:rPr lang="uk-UA" i="1" dirty="0" err="1"/>
              <a:t>nodulus</a:t>
            </a:r>
            <a:r>
              <a:rPr lang="uk-UA" i="1" dirty="0"/>
              <a:t>)</a:t>
            </a:r>
            <a:r>
              <a:rPr lang="uk-UA" dirty="0"/>
              <a:t> черв'яка ніжкою клаптика, що переходить в нижній мозковий парус.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59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1310437"/>
            <a:ext cx="3779912" cy="4801314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/>
              <a:t>Мозочок і стовбур мозку: </a:t>
            </a:r>
          </a:p>
          <a:p>
            <a:r>
              <a:rPr lang="uk-UA" dirty="0" smtClean="0"/>
              <a:t>1 - дах середнього мозку; </a:t>
            </a:r>
          </a:p>
          <a:p>
            <a:r>
              <a:rPr lang="uk-UA" dirty="0" smtClean="0"/>
              <a:t>2 - подушка таламуса; </a:t>
            </a:r>
          </a:p>
          <a:p>
            <a:r>
              <a:rPr lang="uk-UA" dirty="0" smtClean="0"/>
              <a:t>3 – медіальне колінчате тіло; </a:t>
            </a:r>
          </a:p>
          <a:p>
            <a:r>
              <a:rPr lang="uk-UA" dirty="0" smtClean="0"/>
              <a:t>4 - латеральне колінчате тіло; </a:t>
            </a:r>
          </a:p>
          <a:p>
            <a:r>
              <a:rPr lang="uk-UA" dirty="0" smtClean="0"/>
              <a:t>5 - середній мозок; </a:t>
            </a:r>
          </a:p>
          <a:p>
            <a:r>
              <a:rPr lang="uk-UA" dirty="0" smtClean="0"/>
              <a:t>6 - міст; </a:t>
            </a:r>
          </a:p>
          <a:p>
            <a:r>
              <a:rPr lang="uk-UA" dirty="0" smtClean="0"/>
              <a:t>7 – середня </a:t>
            </a:r>
            <a:r>
              <a:rPr lang="uk-UA" dirty="0" err="1" smtClean="0"/>
              <a:t>мозочкова</a:t>
            </a:r>
            <a:r>
              <a:rPr lang="uk-UA" dirty="0" smtClean="0"/>
              <a:t> ніжка; </a:t>
            </a:r>
          </a:p>
          <a:p>
            <a:r>
              <a:rPr lang="uk-UA" dirty="0" smtClean="0"/>
              <a:t>8 - довгастий мозок; </a:t>
            </a:r>
          </a:p>
          <a:p>
            <a:r>
              <a:rPr lang="uk-UA" dirty="0" smtClean="0"/>
              <a:t>9 - мигдалина мозочка; </a:t>
            </a:r>
          </a:p>
          <a:p>
            <a:r>
              <a:rPr lang="uk-UA" dirty="0" smtClean="0"/>
              <a:t>10 - клаптик; </a:t>
            </a:r>
          </a:p>
          <a:p>
            <a:r>
              <a:rPr lang="uk-UA" dirty="0" smtClean="0"/>
              <a:t>11 - </a:t>
            </a:r>
            <a:r>
              <a:rPr lang="uk-UA" dirty="0" err="1" smtClean="0"/>
              <a:t>двочеревцева</a:t>
            </a:r>
            <a:r>
              <a:rPr lang="uk-UA" dirty="0" smtClean="0"/>
              <a:t> часточка; </a:t>
            </a:r>
          </a:p>
          <a:p>
            <a:r>
              <a:rPr lang="uk-UA" dirty="0" smtClean="0"/>
              <a:t>12 - задня латеральна щілина; </a:t>
            </a:r>
          </a:p>
          <a:p>
            <a:r>
              <a:rPr lang="uk-UA" dirty="0" smtClean="0"/>
              <a:t>13 - нижня </a:t>
            </a:r>
            <a:r>
              <a:rPr lang="uk-UA" dirty="0" err="1" smtClean="0"/>
              <a:t>напівмісяцева</a:t>
            </a:r>
            <a:r>
              <a:rPr lang="uk-UA" dirty="0" smtClean="0"/>
              <a:t> часточка; </a:t>
            </a:r>
          </a:p>
          <a:p>
            <a:r>
              <a:rPr lang="uk-UA" dirty="0" smtClean="0"/>
              <a:t>14 - горизонтальна щілина мозочка; </a:t>
            </a:r>
          </a:p>
          <a:p>
            <a:r>
              <a:rPr lang="uk-UA" dirty="0" smtClean="0"/>
              <a:t>15 - верхня </a:t>
            </a:r>
            <a:r>
              <a:rPr lang="uk-UA" dirty="0" err="1" smtClean="0"/>
              <a:t>напівмісяцева</a:t>
            </a:r>
            <a:r>
              <a:rPr lang="uk-UA" dirty="0" smtClean="0"/>
              <a:t> часточка; </a:t>
            </a:r>
          </a:p>
          <a:p>
            <a:r>
              <a:rPr lang="uk-UA" dirty="0" smtClean="0"/>
              <a:t>16 - чотирикутна часточка</a:t>
            </a:r>
            <a:endParaRPr lang="uk-UA" dirty="0"/>
          </a:p>
        </p:txBody>
      </p:sp>
      <p:pic>
        <p:nvPicPr>
          <p:cNvPr id="4" name="Рисунок 3" descr="http://vmede.org/sait/content/Anatomija_sapin_3/1_files/mb4_00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48885" cy="445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64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atomija_sapin_3/1_files/mb4_01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" y="198144"/>
            <a:ext cx="5048885" cy="6631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198144"/>
            <a:ext cx="3635895" cy="6463308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/>
              <a:t>Часточки мозочка</a:t>
            </a:r>
          </a:p>
          <a:p>
            <a:r>
              <a:rPr lang="uk-UA" dirty="0" smtClean="0"/>
              <a:t> </a:t>
            </a:r>
            <a:r>
              <a:rPr lang="uk-UA" i="1" dirty="0" smtClean="0"/>
              <a:t>А - вид зверху</a:t>
            </a:r>
          </a:p>
          <a:p>
            <a:r>
              <a:rPr lang="uk-UA" dirty="0" smtClean="0"/>
              <a:t>1 - центральна часточка; </a:t>
            </a:r>
          </a:p>
          <a:p>
            <a:r>
              <a:rPr lang="uk-UA" dirty="0" smtClean="0"/>
              <a:t>2 - черв'як мозочка; </a:t>
            </a:r>
          </a:p>
          <a:p>
            <a:r>
              <a:rPr lang="uk-UA" dirty="0" smtClean="0"/>
              <a:t>3 - півкуля мозочка; </a:t>
            </a:r>
          </a:p>
          <a:p>
            <a:r>
              <a:rPr lang="uk-UA" dirty="0" smtClean="0"/>
              <a:t>4 - горизонтальна щілина; </a:t>
            </a:r>
          </a:p>
          <a:p>
            <a:r>
              <a:rPr lang="uk-UA" dirty="0" smtClean="0"/>
              <a:t>5 - нижня </a:t>
            </a:r>
            <a:r>
              <a:rPr lang="uk-UA" dirty="0" err="1" smtClean="0"/>
              <a:t>напівмісяцева</a:t>
            </a:r>
            <a:r>
              <a:rPr lang="uk-UA" dirty="0" smtClean="0"/>
              <a:t> часточка; </a:t>
            </a:r>
          </a:p>
          <a:p>
            <a:r>
              <a:rPr lang="uk-UA" dirty="0" smtClean="0"/>
              <a:t>6 - верхня </a:t>
            </a:r>
            <a:r>
              <a:rPr lang="uk-UA" dirty="0" err="1" smtClean="0"/>
              <a:t>напівмісяцева</a:t>
            </a:r>
            <a:r>
              <a:rPr lang="uk-UA" dirty="0" smtClean="0"/>
              <a:t> часточка; </a:t>
            </a:r>
          </a:p>
          <a:p>
            <a:r>
              <a:rPr lang="uk-UA" dirty="0" smtClean="0"/>
              <a:t>7 - чотирикутна часточка (передня частина); </a:t>
            </a:r>
          </a:p>
          <a:p>
            <a:r>
              <a:rPr lang="uk-UA" dirty="0" smtClean="0"/>
              <a:t>Б - </a:t>
            </a:r>
            <a:r>
              <a:rPr lang="uk-UA" i="1" dirty="0" smtClean="0"/>
              <a:t>нижня поверхня мозочка</a:t>
            </a:r>
            <a:endParaRPr lang="uk-UA" dirty="0" smtClean="0"/>
          </a:p>
          <a:p>
            <a:r>
              <a:rPr lang="uk-UA" dirty="0" smtClean="0"/>
              <a:t>1 - центральна часточка; </a:t>
            </a:r>
          </a:p>
          <a:p>
            <a:r>
              <a:rPr lang="uk-UA" dirty="0" smtClean="0"/>
              <a:t>2 - крило центральної часточки; </a:t>
            </a:r>
          </a:p>
          <a:p>
            <a:r>
              <a:rPr lang="uk-UA" dirty="0" smtClean="0"/>
              <a:t>3 - чотирикутна часточка; </a:t>
            </a:r>
          </a:p>
          <a:p>
            <a:r>
              <a:rPr lang="uk-UA" dirty="0" smtClean="0"/>
              <a:t>4 - клаптик; </a:t>
            </a:r>
          </a:p>
          <a:p>
            <a:r>
              <a:rPr lang="uk-UA" dirty="0" smtClean="0"/>
              <a:t>5 - </a:t>
            </a:r>
            <a:r>
              <a:rPr lang="uk-UA" dirty="0" err="1" smtClean="0"/>
              <a:t>двочеревцева</a:t>
            </a:r>
            <a:r>
              <a:rPr lang="uk-UA" dirty="0" smtClean="0"/>
              <a:t> часточка; </a:t>
            </a:r>
          </a:p>
          <a:p>
            <a:r>
              <a:rPr lang="uk-UA" dirty="0" smtClean="0"/>
              <a:t>6 - долинка мозочка; </a:t>
            </a:r>
          </a:p>
          <a:p>
            <a:r>
              <a:rPr lang="uk-UA" dirty="0" smtClean="0"/>
              <a:t>7 - вузлик; </a:t>
            </a:r>
          </a:p>
          <a:p>
            <a:r>
              <a:rPr lang="uk-UA" dirty="0" smtClean="0"/>
              <a:t>8 - язичок черв'яка; </a:t>
            </a:r>
          </a:p>
          <a:p>
            <a:r>
              <a:rPr lang="uk-UA" dirty="0" smtClean="0"/>
              <a:t>9 - горизонтальна щілина мозочка; </a:t>
            </a:r>
          </a:p>
          <a:p>
            <a:r>
              <a:rPr lang="uk-UA" dirty="0" smtClean="0"/>
              <a:t>10 – середня </a:t>
            </a:r>
            <a:r>
              <a:rPr lang="uk-UA" dirty="0" err="1" smtClean="0"/>
              <a:t>мозочкова</a:t>
            </a:r>
            <a:r>
              <a:rPr lang="uk-UA" dirty="0" smtClean="0"/>
              <a:t> ніжка; </a:t>
            </a:r>
          </a:p>
          <a:p>
            <a:r>
              <a:rPr lang="uk-UA" dirty="0" smtClean="0"/>
              <a:t>11 - верхня </a:t>
            </a:r>
            <a:r>
              <a:rPr lang="uk-UA" dirty="0" err="1" smtClean="0"/>
              <a:t>мозочкова</a:t>
            </a:r>
            <a:r>
              <a:rPr lang="uk-UA" dirty="0" smtClean="0"/>
              <a:t> ніжка; </a:t>
            </a:r>
          </a:p>
          <a:p>
            <a:r>
              <a:rPr lang="uk-UA" dirty="0" smtClean="0"/>
              <a:t>12 - верхній мозковий парус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542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atomija_sapin_3/1_files/mb4_08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1"/>
            <a:ext cx="5048885" cy="485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8104" y="1945366"/>
            <a:ext cx="3465222" cy="4801314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/>
              <a:t>Мозочок</a:t>
            </a:r>
            <a:r>
              <a:rPr lang="ru-RU" b="1" dirty="0"/>
              <a:t>, </a:t>
            </a:r>
            <a:r>
              <a:rPr lang="ru-RU" b="1" dirty="0" err="1"/>
              <a:t>серединний</a:t>
            </a:r>
            <a:r>
              <a:rPr lang="ru-RU" b="1" dirty="0"/>
              <a:t> </a:t>
            </a:r>
            <a:r>
              <a:rPr lang="ru-RU" b="1" dirty="0" err="1"/>
              <a:t>розріз</a:t>
            </a:r>
            <a:r>
              <a:rPr lang="ru-RU" b="1" dirty="0"/>
              <a:t> через </a:t>
            </a:r>
            <a:r>
              <a:rPr lang="ru-RU" b="1" dirty="0" err="1"/>
              <a:t>черв'як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А </a:t>
            </a:r>
            <a:r>
              <a:rPr lang="ru-RU" dirty="0"/>
              <a:t>- вершина; </a:t>
            </a:r>
            <a:endParaRPr lang="ru-RU" dirty="0" smtClean="0"/>
          </a:p>
          <a:p>
            <a:r>
              <a:rPr lang="ru-RU" dirty="0" smtClean="0"/>
              <a:t>Б </a:t>
            </a:r>
            <a:r>
              <a:rPr lang="ru-RU" dirty="0"/>
              <a:t>- скат;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- листок </a:t>
            </a:r>
            <a:r>
              <a:rPr lang="ru-RU" dirty="0" err="1" smtClean="0"/>
              <a:t>черв'яка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Г </a:t>
            </a:r>
            <a:r>
              <a:rPr lang="ru-RU" dirty="0"/>
              <a:t>- бугор; </a:t>
            </a:r>
            <a:endParaRPr lang="ru-RU" dirty="0" smtClean="0"/>
          </a:p>
          <a:p>
            <a:r>
              <a:rPr lang="ru-RU" dirty="0" smtClean="0"/>
              <a:t>Д </a:t>
            </a:r>
            <a:r>
              <a:rPr lang="ru-RU" dirty="0"/>
              <a:t>-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черв'яка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Е </a:t>
            </a:r>
            <a:r>
              <a:rPr lang="ru-RU" dirty="0"/>
              <a:t>- </a:t>
            </a:r>
            <a:r>
              <a:rPr lang="ru-RU" dirty="0" err="1"/>
              <a:t>язичок</a:t>
            </a:r>
            <a:r>
              <a:rPr lang="ru-RU" dirty="0"/>
              <a:t> </a:t>
            </a:r>
            <a:r>
              <a:rPr lang="ru-RU" dirty="0" err="1"/>
              <a:t>черв'яка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Ж </a:t>
            </a:r>
            <a:r>
              <a:rPr lang="ru-RU" dirty="0"/>
              <a:t>- </a:t>
            </a:r>
            <a:r>
              <a:rPr lang="ru-RU" dirty="0" err="1"/>
              <a:t>вузлик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- </a:t>
            </a:r>
            <a:r>
              <a:rPr lang="ru-RU" dirty="0" err="1"/>
              <a:t>язичок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/>
              <a:t>- центральна </a:t>
            </a:r>
            <a:r>
              <a:rPr lang="ru-RU" dirty="0" err="1"/>
              <a:t>часточка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smtClean="0"/>
              <a:t>листок, </a:t>
            </a:r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білі</a:t>
            </a:r>
            <a:r>
              <a:rPr lang="ru-RU" dirty="0"/>
              <a:t> пластинки;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півкуля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судинна</a:t>
            </a:r>
            <a:r>
              <a:rPr lang="ru-RU" dirty="0"/>
              <a:t> основа </a:t>
            </a:r>
            <a:r>
              <a:rPr lang="en-US" dirty="0"/>
              <a:t>IV </a:t>
            </a:r>
            <a:r>
              <a:rPr lang="ru-RU" dirty="0" err="1"/>
              <a:t>шлуночка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мозковий</a:t>
            </a:r>
            <a:r>
              <a:rPr lang="ru-RU" dirty="0"/>
              <a:t> парус;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мозковий</a:t>
            </a:r>
            <a:r>
              <a:rPr lang="ru-RU" dirty="0"/>
              <a:t> парус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708" y="188640"/>
            <a:ext cx="878861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У мозочка </a:t>
            </a:r>
            <a:r>
              <a:rPr lang="uk-UA" sz="2000" b="1" u="sng" dirty="0"/>
              <a:t>розрізняють: </a:t>
            </a:r>
            <a:endParaRPr lang="uk-UA" sz="2000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найдавнішу </a:t>
            </a:r>
            <a:r>
              <a:rPr lang="uk-UA" sz="2000" dirty="0"/>
              <a:t>частину мозочка, що включає клаптик і вузлик;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стару </a:t>
            </a:r>
            <a:r>
              <a:rPr lang="uk-UA" sz="2000" dirty="0"/>
              <a:t>частину мозочка, до складу якої входять ділянки черв'яка, відповідні передній долі (піраміди, язичок і область біля клаптика);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нову </a:t>
            </a:r>
            <a:r>
              <a:rPr lang="uk-UA" sz="2000" dirty="0"/>
              <a:t>частину мозочка, до якої відносяться півкулі та задні ділянки черв'яка.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5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Внутрішня будова мозочка</a:t>
            </a:r>
            <a:endParaRPr lang="ru-RU" sz="5400" b="1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" y="1268760"/>
            <a:ext cx="51845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3717032"/>
            <a:ext cx="3744416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Мозочок складається з сірої і білої речовини. </a:t>
            </a:r>
            <a:endParaRPr lang="uk-UA" sz="2000" dirty="0" smtClean="0"/>
          </a:p>
          <a:p>
            <a:r>
              <a:rPr lang="uk-UA" sz="2000" b="1" dirty="0" smtClean="0"/>
              <a:t>Біла </a:t>
            </a:r>
            <a:r>
              <a:rPr lang="uk-UA" sz="2000" b="1" dirty="0"/>
              <a:t>речовина</a:t>
            </a:r>
            <a:r>
              <a:rPr lang="uk-UA" sz="2000" dirty="0"/>
              <a:t>, проникаючи між сірою, як би розгалужується, утворюючи білі смужки, що нагадують на серединному розрізі фігуру дерева з гілками - </a:t>
            </a:r>
            <a:r>
              <a:rPr lang="uk-UA" sz="2000" i="1" dirty="0"/>
              <a:t>«дерево життя» мозочка (</a:t>
            </a:r>
            <a:r>
              <a:rPr lang="uk-UA" sz="2000" i="1" dirty="0" err="1"/>
              <a:t>arbor</a:t>
            </a:r>
            <a:r>
              <a:rPr lang="uk-UA" sz="2000" i="1" dirty="0"/>
              <a:t> </a:t>
            </a:r>
            <a:r>
              <a:rPr lang="uk-UA" sz="2000" i="1" dirty="0" err="1"/>
              <a:t>vitae</a:t>
            </a:r>
            <a:r>
              <a:rPr lang="uk-UA" sz="2000" i="1" dirty="0"/>
              <a:t> </a:t>
            </a:r>
            <a:r>
              <a:rPr lang="uk-UA" sz="2000" i="1" dirty="0" err="1"/>
              <a:t>cerebelli</a:t>
            </a:r>
            <a:r>
              <a:rPr lang="uk-UA" sz="2000" i="1" dirty="0" smtClean="0"/>
              <a:t>).</a:t>
            </a:r>
            <a:endParaRPr lang="uk-UA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98613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/>
              <a:t>Біла </a:t>
            </a:r>
            <a:r>
              <a:rPr lang="uk-UA" sz="6000" b="1" dirty="0" smtClean="0"/>
              <a:t>речовина мозочка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052736"/>
            <a:ext cx="4032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Біла речовина представлена аферентними і еферентними волокнами, що з'єднують мозочок з іншими відділами головного мозку, та утворюють </a:t>
            </a:r>
            <a:r>
              <a:rPr lang="uk-UA" sz="2000" b="1" u="sng" dirty="0"/>
              <a:t>три пари </a:t>
            </a:r>
            <a:r>
              <a:rPr lang="uk-UA" sz="2000" b="1" u="sng" dirty="0" err="1"/>
              <a:t>мозочкових</a:t>
            </a:r>
            <a:r>
              <a:rPr lang="uk-UA" sz="2000" b="1" u="sng" dirty="0"/>
              <a:t> ніжок</a:t>
            </a:r>
            <a:r>
              <a:rPr lang="uk-UA" sz="2000" b="1" dirty="0"/>
              <a:t>: </a:t>
            </a:r>
            <a:endParaRPr lang="uk-UA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/>
              <a:t>нижня </a:t>
            </a:r>
            <a:r>
              <a:rPr lang="uk-UA" sz="2000" i="1" dirty="0" err="1"/>
              <a:t>мозочкова</a:t>
            </a:r>
            <a:r>
              <a:rPr lang="uk-UA" sz="2000" i="1" dirty="0"/>
              <a:t> ніжка (</a:t>
            </a:r>
            <a:r>
              <a:rPr lang="uk-UA" sz="2000" i="1" dirty="0" err="1"/>
              <a:t>pedunculus</a:t>
            </a:r>
            <a:r>
              <a:rPr lang="uk-UA" sz="2000" i="1" dirty="0"/>
              <a:t> </a:t>
            </a:r>
            <a:r>
              <a:rPr lang="uk-UA" sz="2000" i="1" dirty="0" err="1"/>
              <a:t>cerebellаris</a:t>
            </a:r>
            <a:r>
              <a:rPr lang="uk-UA" sz="2000" i="1" dirty="0"/>
              <a:t> </a:t>
            </a:r>
            <a:r>
              <a:rPr lang="uk-UA" sz="2000" i="1" dirty="0" err="1"/>
              <a:t>inferior</a:t>
            </a:r>
            <a:r>
              <a:rPr lang="uk-UA" sz="2000" i="1" dirty="0"/>
              <a:t>)</a:t>
            </a:r>
            <a:r>
              <a:rPr lang="uk-UA" sz="2000" dirty="0"/>
              <a:t>, яка прямує вниз до довгастого мозку;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/>
              <a:t>середня </a:t>
            </a:r>
            <a:r>
              <a:rPr lang="uk-UA" sz="2000" i="1" dirty="0" err="1"/>
              <a:t>мозочкова</a:t>
            </a:r>
            <a:r>
              <a:rPr lang="uk-UA" sz="2000" i="1" dirty="0"/>
              <a:t> ніжка (</a:t>
            </a:r>
            <a:r>
              <a:rPr lang="uk-UA" sz="2000" i="1" dirty="0" err="1"/>
              <a:t>pedunculus</a:t>
            </a:r>
            <a:r>
              <a:rPr lang="uk-UA" sz="2000" i="1" dirty="0"/>
              <a:t> </a:t>
            </a:r>
            <a:r>
              <a:rPr lang="uk-UA" sz="2000" i="1" dirty="0" err="1"/>
              <a:t>cerebellаris</a:t>
            </a:r>
            <a:r>
              <a:rPr lang="uk-UA" sz="2000" i="1" dirty="0"/>
              <a:t> </a:t>
            </a:r>
            <a:r>
              <a:rPr lang="uk-UA" sz="2000" i="1" dirty="0" err="1"/>
              <a:t>medidnus</a:t>
            </a:r>
            <a:r>
              <a:rPr lang="uk-UA" sz="2000" i="1" dirty="0"/>
              <a:t>)</a:t>
            </a:r>
            <a:r>
              <a:rPr lang="uk-UA" sz="2000" dirty="0"/>
              <a:t>, яка йде до мосту,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/>
              <a:t>верхня </a:t>
            </a:r>
            <a:r>
              <a:rPr lang="uk-UA" sz="2000" i="1" dirty="0" err="1"/>
              <a:t>мозочкова</a:t>
            </a:r>
            <a:r>
              <a:rPr lang="uk-UA" sz="2000" i="1" dirty="0"/>
              <a:t> ніжка (</a:t>
            </a:r>
            <a:r>
              <a:rPr lang="uk-UA" sz="2000" i="1" dirty="0" err="1"/>
              <a:t>pedunculus</a:t>
            </a:r>
            <a:r>
              <a:rPr lang="uk-UA" sz="2000" i="1" dirty="0"/>
              <a:t> </a:t>
            </a:r>
            <a:r>
              <a:rPr lang="uk-UA" sz="2000" i="1" dirty="0" err="1"/>
              <a:t>cerebellаris</a:t>
            </a:r>
            <a:r>
              <a:rPr lang="uk-UA" sz="2000" i="1" dirty="0"/>
              <a:t> </a:t>
            </a:r>
            <a:r>
              <a:rPr lang="uk-UA" sz="2000" i="1" dirty="0" err="1"/>
              <a:t>superior</a:t>
            </a:r>
            <a:r>
              <a:rPr lang="uk-UA" sz="2000" i="1" dirty="0"/>
              <a:t>)</a:t>
            </a:r>
            <a:r>
              <a:rPr lang="uk-UA" sz="2000" dirty="0"/>
              <a:t>, яка прямує вперед, </a:t>
            </a:r>
            <a:r>
              <a:rPr lang="uk-UA" sz="2000" dirty="0" smtClean="0"/>
              <a:t>до </a:t>
            </a:r>
            <a:r>
              <a:rPr lang="uk-UA" sz="2000" dirty="0"/>
              <a:t>покришки середнього мозку.</a:t>
            </a:r>
            <a:endParaRPr lang="ru-RU" sz="2000" dirty="0"/>
          </a:p>
        </p:txBody>
      </p:sp>
      <p:pic>
        <p:nvPicPr>
          <p:cNvPr id="6" name="Picture 2" descr="ÐÐ°ÑÑÐ¸Ð½ÐºÐ¸ Ð¿Ð¾ Ð·Ð°Ð¿ÑÐ¾ÑÑ ÑÐ°Ð»Ð°Ð¼ÑÑ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0" t="21682" b="8411"/>
          <a:stretch/>
        </p:blipFill>
        <p:spPr bwMode="auto">
          <a:xfrm>
            <a:off x="0" y="1350042"/>
            <a:ext cx="4794191" cy="47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05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14383</TotalTime>
  <Words>2354</Words>
  <Application>Microsoft Office PowerPoint</Application>
  <PresentationFormat>Экран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Будова мозочка.  Четвертий шлуночок мозку</vt:lpstr>
      <vt:lpstr>Мозочок (cerebellum) </vt:lpstr>
      <vt:lpstr>Презентация PowerPoint</vt:lpstr>
      <vt:lpstr>Часточки мозочка (lobuli cerebelli)</vt:lpstr>
      <vt:lpstr>Презентация PowerPoint</vt:lpstr>
      <vt:lpstr>Презентация PowerPoint</vt:lpstr>
      <vt:lpstr>Презентация PowerPoint</vt:lpstr>
      <vt:lpstr>Внутрішня будова мозочка</vt:lpstr>
      <vt:lpstr>Біла речовина мозочка</vt:lpstr>
      <vt:lpstr>Сіра речовина мозочка</vt:lpstr>
      <vt:lpstr>Ядра мозочка</vt:lpstr>
      <vt:lpstr>Четвертий шлуночок (ventriculus quartus)</vt:lpstr>
      <vt:lpstr>Ромбоподібна ямка (fossa rhomboidea)</vt:lpstr>
      <vt:lpstr>Презентация PowerPoint</vt:lpstr>
      <vt:lpstr>Презентация PowerPoint</vt:lpstr>
      <vt:lpstr>Проекція ядер черепних нервів  на ромбоподібну ямку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298</cp:revision>
  <dcterms:created xsi:type="dcterms:W3CDTF">2018-05-13T13:54:44Z</dcterms:created>
  <dcterms:modified xsi:type="dcterms:W3CDTF">2020-04-26T23:28:52Z</dcterms:modified>
</cp:coreProperties>
</file>